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12954000" cy="9715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8755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8755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8755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8755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8755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8755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8755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8755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8755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 b="def" i="def"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" name="Shape 12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972026" y="1590793"/>
            <a:ext cx="11016299" cy="3384094"/>
          </a:xfrm>
          <a:prstGeom prst="rect">
            <a:avLst/>
          </a:prstGeom>
        </p:spPr>
        <p:txBody>
          <a:bodyPr anchor="b"/>
          <a:lstStyle>
            <a:lvl1pPr algn="ctr">
              <a:defRPr sz="85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620044" y="5105389"/>
            <a:ext cx="9720265" cy="2346816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3400"/>
            </a:lvl1pPr>
            <a:lvl2pPr marL="0" indent="0" algn="ctr">
              <a:buSzTx/>
              <a:buFontTx/>
              <a:buNone/>
              <a:defRPr sz="3400"/>
            </a:lvl2pPr>
            <a:lvl3pPr marL="0" indent="0" algn="ctr">
              <a:buSzTx/>
              <a:buFontTx/>
              <a:buNone/>
              <a:defRPr sz="3400"/>
            </a:lvl3pPr>
            <a:lvl4pPr marL="0" indent="0" algn="ctr">
              <a:buSzTx/>
              <a:buFontTx/>
              <a:buNone/>
              <a:defRPr sz="3400"/>
            </a:lvl4pPr>
            <a:lvl5pPr marL="0" indent="0" algn="ctr">
              <a:buSzTx/>
              <a:buFontTx/>
              <a:buNone/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/>
          <p:nvPr>
            <p:ph type="title"/>
          </p:nvPr>
        </p:nvSpPr>
        <p:spPr>
          <a:xfrm>
            <a:off x="9274750" y="517514"/>
            <a:ext cx="2794578" cy="823747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2" name="Body Level One…"/>
          <p:cNvSpPr txBox="1"/>
          <p:nvPr>
            <p:ph type="body" idx="1"/>
          </p:nvPr>
        </p:nvSpPr>
        <p:spPr>
          <a:xfrm>
            <a:off x="891024" y="517514"/>
            <a:ext cx="8221724" cy="8237474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bg object 16"/>
          <p:cNvSpPr/>
          <p:nvPr/>
        </p:nvSpPr>
        <p:spPr>
          <a:xfrm>
            <a:off x="0" y="0"/>
            <a:ext cx="12954000" cy="9715500"/>
          </a:xfrm>
          <a:prstGeom prst="rect">
            <a:avLst/>
          </a:prstGeom>
          <a:solidFill>
            <a:srgbClr val="004054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 sz="1800"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111" name="Title Text"/>
          <p:cNvSpPr txBox="1"/>
          <p:nvPr>
            <p:ph type="title"/>
          </p:nvPr>
        </p:nvSpPr>
        <p:spPr>
          <a:xfrm>
            <a:off x="582612" y="1728127"/>
            <a:ext cx="4980941" cy="574040"/>
          </a:xfrm>
          <a:prstGeom prst="rect">
            <a:avLst/>
          </a:prstGeom>
        </p:spPr>
        <p:txBody>
          <a:bodyPr lIns="0" tIns="0" rIns="0" bIns="0" anchor="t"/>
          <a:lstStyle>
            <a:lvl1pPr defTabSz="914400">
              <a:lnSpc>
                <a:spcPct val="100000"/>
              </a:lnSpc>
              <a:defRPr sz="3600">
                <a:solidFill>
                  <a:srgbClr val="ED6B9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2" name="Body Level One…"/>
          <p:cNvSpPr txBox="1"/>
          <p:nvPr>
            <p:ph type="body" idx="1"/>
          </p:nvPr>
        </p:nvSpPr>
        <p:spPr>
          <a:xfrm>
            <a:off x="647700" y="2234564"/>
            <a:ext cx="11658600" cy="6412231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4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/>
            </a:lvl1pPr>
            <a:lvl2pPr marL="0" indent="457200" defTabSz="9144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/>
            </a:lvl2pPr>
            <a:lvl3pPr marL="0" indent="914400" defTabSz="9144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/>
            </a:lvl3pPr>
            <a:lvl4pPr marL="0" indent="1371600" defTabSz="9144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/>
            </a:lvl4pPr>
            <a:lvl5pPr marL="0" indent="1828800" defTabSz="9144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xfrm>
            <a:off x="12039327" y="9035415"/>
            <a:ext cx="266974" cy="279401"/>
          </a:xfrm>
          <a:prstGeom prst="rect">
            <a:avLst/>
          </a:prstGeom>
        </p:spPr>
        <p:txBody>
          <a:bodyPr lIns="0" tIns="0" rIns="0" bIns="0" anchor="t"/>
          <a:lstStyle>
            <a:lvl1pPr defTabSz="914400">
              <a:defRPr sz="18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884274" y="2423317"/>
            <a:ext cx="11178304" cy="4043361"/>
          </a:xfrm>
          <a:prstGeom prst="rect">
            <a:avLst/>
          </a:prstGeom>
        </p:spPr>
        <p:txBody>
          <a:bodyPr anchor="b"/>
          <a:lstStyle>
            <a:lvl1pPr>
              <a:defRPr sz="85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884274" y="6504929"/>
            <a:ext cx="11178304" cy="212631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3400"/>
            </a:lvl1pPr>
            <a:lvl2pPr marL="0" indent="0">
              <a:buSzTx/>
              <a:buFontTx/>
              <a:buNone/>
              <a:defRPr sz="3400"/>
            </a:lvl2pPr>
            <a:lvl3pPr marL="0" indent="0">
              <a:buSzTx/>
              <a:buFontTx/>
              <a:buNone/>
              <a:defRPr sz="3400"/>
            </a:lvl3pPr>
            <a:lvl4pPr marL="0" indent="0">
              <a:buSzTx/>
              <a:buFontTx/>
              <a:buNone/>
              <a:defRPr sz="3400"/>
            </a:lvl4pPr>
            <a:lvl5pPr marL="0" indent="0">
              <a:buSzTx/>
              <a:buFontTx/>
              <a:buNone/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891024" y="2587568"/>
            <a:ext cx="5508150" cy="616742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892711" y="517515"/>
            <a:ext cx="11178304" cy="187880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892711" y="2382815"/>
            <a:ext cx="5482839" cy="116778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3400"/>
            </a:lvl1pPr>
            <a:lvl2pPr marL="0" indent="0">
              <a:buSzTx/>
              <a:buFontTx/>
              <a:buNone/>
              <a:defRPr b="1" sz="3400"/>
            </a:lvl2pPr>
            <a:lvl3pPr marL="0" indent="0">
              <a:buSzTx/>
              <a:buFontTx/>
              <a:buNone/>
              <a:defRPr b="1" sz="3400"/>
            </a:lvl3pPr>
            <a:lvl4pPr marL="0" indent="0">
              <a:buSzTx/>
              <a:buFontTx/>
              <a:buNone/>
              <a:defRPr b="1" sz="3400"/>
            </a:lvl4pPr>
            <a:lvl5pPr marL="0" indent="0">
              <a:buSzTx/>
              <a:buFontTx/>
              <a:buNone/>
              <a:defRPr b="1"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561177" y="2382815"/>
            <a:ext cx="5509840" cy="1167784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892711" y="648018"/>
            <a:ext cx="4180052" cy="2268061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5509836" y="1399538"/>
            <a:ext cx="6561178" cy="6907690"/>
          </a:xfrm>
          <a:prstGeom prst="rect">
            <a:avLst/>
          </a:prstGeom>
        </p:spPr>
        <p:txBody>
          <a:bodyPr/>
          <a:lstStyle>
            <a:lvl1pPr marL="324018" indent="-324018">
              <a:defRPr sz="4500"/>
            </a:lvl1pPr>
            <a:lvl2pPr marL="1021900" indent="-373866">
              <a:defRPr sz="4500"/>
            </a:lvl2pPr>
            <a:lvl3pPr marL="1724916" indent="-428846">
              <a:defRPr sz="4500"/>
            </a:lvl3pPr>
            <a:lvl4pPr marL="2464847" indent="-520743">
              <a:defRPr sz="4500"/>
            </a:lvl4pPr>
            <a:lvl5pPr marL="3112884" indent="-520743">
              <a:defRPr sz="45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892712" y="2916078"/>
            <a:ext cx="4180050" cy="540239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892711" y="648018"/>
            <a:ext cx="4180052" cy="2268061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5509836" y="1399538"/>
            <a:ext cx="6561178" cy="690769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892711" y="2916078"/>
            <a:ext cx="4180052" cy="540239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200"/>
            </a:lvl1pPr>
            <a:lvl2pPr marL="0" indent="0">
              <a:buSzTx/>
              <a:buFontTx/>
              <a:buNone/>
              <a:defRPr sz="2200"/>
            </a:lvl2pPr>
            <a:lvl3pPr marL="0" indent="0">
              <a:buSzTx/>
              <a:buFontTx/>
              <a:buNone/>
              <a:defRPr sz="2200"/>
            </a:lvl3pPr>
            <a:lvl4pPr marL="0" indent="0">
              <a:buSzTx/>
              <a:buFontTx/>
              <a:buNone/>
              <a:defRPr sz="2200"/>
            </a:lvl4pPr>
            <a:lvl5pPr marL="0" indent="0">
              <a:buSzTx/>
              <a:buFontTx/>
              <a:buNone/>
              <a:defRPr sz="2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891024" y="517515"/>
            <a:ext cx="11178303" cy="1878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891024" y="2587568"/>
            <a:ext cx="11178303" cy="616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746339" y="9112760"/>
            <a:ext cx="322989" cy="31048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7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l" defTabSz="129607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29607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29607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29607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29607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29607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29607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29607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29607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324016" marR="0" indent="-324016" algn="l" defTabSz="129607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9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1019702" marR="0" indent="-371665" algn="l" defTabSz="129607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9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747379" marR="0" indent="-451310" algn="l" defTabSz="129607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9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2449571" marR="0" indent="-505467" algn="l" defTabSz="129607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9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3097608" marR="0" indent="-505467" algn="l" defTabSz="129607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9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3745643" marR="0" indent="-505467" algn="l" defTabSz="129607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9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4393679" marR="0" indent="-505466" algn="l" defTabSz="129607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9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5041713" marR="0" indent="-505466" algn="l" defTabSz="129607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9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5689748" marR="0" indent="-505466" algn="l" defTabSz="129607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9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8755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7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8755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7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8755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7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8755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7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8755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7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8755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7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8755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7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8755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7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8755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7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Relationship Id="rId3" Type="http://schemas.openxmlformats.org/officeDocument/2006/relationships/image" Target="../media/image20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1886" y="383193"/>
            <a:ext cx="3452327" cy="868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94702" y="8814265"/>
            <a:ext cx="5565648" cy="3870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405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1886" y="383193"/>
            <a:ext cx="3452327" cy="868582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TextBox 4"/>
          <p:cNvSpPr txBox="1"/>
          <p:nvPr/>
        </p:nvSpPr>
        <p:spPr>
          <a:xfrm>
            <a:off x="549592" y="1730754"/>
            <a:ext cx="11854816" cy="8339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z="3600">
                <a:solidFill>
                  <a:srgbClr val="F384A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Re-Cap</a:t>
            </a:r>
          </a:p>
          <a:p>
            <a:pPr>
              <a:defRPr b="1" sz="3600">
                <a:solidFill>
                  <a:srgbClr val="F384AC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457200"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1) </a:t>
            </a:r>
            <a:r>
              <a:rPr>
                <a:latin typeface="Arial"/>
                <a:ea typeface="Arial"/>
                <a:cs typeface="Arial"/>
                <a:sym typeface="Arial"/>
              </a:rPr>
              <a:t>Practice Mindfulness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defTabSz="45720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marL="130341" indent="-130341" defTabSz="457200">
              <a:buSzPct val="100000"/>
              <a:buChar char="•"/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How you </a:t>
            </a:r>
            <a:r>
              <a:rPr>
                <a:solidFill>
                  <a:srgbClr val="F384AC"/>
                </a:solidFill>
              </a:rPr>
              <a:t>are</a:t>
            </a:r>
            <a:r>
              <a:t> is more important than what you do </a:t>
            </a:r>
          </a:p>
          <a:p>
            <a:pPr marL="130341" indent="-130341" defTabSz="457200">
              <a:buSzPct val="100000"/>
              <a:buChar char="•"/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Be as open, present and curious as possible </a:t>
            </a:r>
          </a:p>
          <a:p>
            <a:pPr marL="130341" indent="-130341" defTabSz="457200">
              <a:buSzPct val="100000"/>
              <a:buChar char="•"/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Model the skills you are developing in children </a:t>
            </a:r>
          </a:p>
          <a:p>
            <a:pPr marL="130341" indent="-130341" defTabSz="457200">
              <a:buSzPct val="100000"/>
              <a:buChar char="•"/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45720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2) Set an intention to consciously connect </a:t>
            </a:r>
          </a:p>
          <a:p>
            <a:pPr defTabSz="45720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marL="130341" indent="-130341" defTabSz="457200">
              <a:buSzPct val="100000"/>
              <a:buChar char="•"/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Kids learn to regulate through regulated adults - brains and nervous systems are incomplete </a:t>
            </a:r>
          </a:p>
          <a:p>
            <a:pPr marL="130341" indent="-130341" defTabSz="457200">
              <a:buSzPct val="100000"/>
              <a:buChar char="•"/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Need to feel safe and connected to learn</a:t>
            </a:r>
          </a:p>
          <a:p>
            <a:pPr marL="130341" indent="-130341" defTabSz="457200">
              <a:buSzPct val="100000"/>
              <a:buChar char="•"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The younger/more traumatised the child the more they depend on our reciprocity and attunement and will be very sensitive to our internal state - pick up on micro facial expressions, posture etc </a:t>
            </a:r>
          </a:p>
          <a:p>
            <a:pPr marL="130341" indent="-130341" defTabSz="457200">
              <a:buSzPct val="100000"/>
              <a:buChar char="•"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defTabSz="457200"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3) </a:t>
            </a:r>
            <a:r>
              <a:rPr>
                <a:latin typeface="Arial"/>
                <a:ea typeface="Arial"/>
                <a:cs typeface="Arial"/>
                <a:sym typeface="Arial"/>
              </a:rPr>
              <a:t>Short regular Mindfulness-based practices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defTabSz="45720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• Daily breathing practice • Alternatives • Props to engage senses • Take time to reflect </a:t>
            </a:r>
          </a:p>
          <a:p>
            <a:pPr marL="130341" indent="-130341" defTabSz="457200">
              <a:buSzPct val="100000"/>
              <a:buChar char="•"/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marL="130341" indent="-130341" defTabSz="457200">
              <a:buSzPct val="100000"/>
              <a:buChar char="•"/>
              <a:defRPr b="1" sz="2400">
                <a:solidFill>
                  <a:srgbClr val="F384A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Don’t Dabble!</a:t>
            </a:r>
          </a:p>
          <a:p>
            <a:pPr marL="130341" indent="-130341" defTabSz="457200">
              <a:buSzPct val="100000"/>
              <a:buChar char="•"/>
              <a:defRPr sz="2400">
                <a:solidFill>
                  <a:srgbClr val="F79AB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• Don’t dabble!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object 7"/>
          <p:cNvSpPr/>
          <p:nvPr/>
        </p:nvSpPr>
        <p:spPr>
          <a:xfrm>
            <a:off x="-156809" y="1073830"/>
            <a:ext cx="12416954" cy="832974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914400">
              <a:defRPr sz="1800">
                <a:latin typeface="+mn-lt"/>
                <a:ea typeface="+mn-ea"/>
                <a:cs typeface="+mn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Screenshot 2021-02-23 at 15.30.35.png" descr="Screenshot 2021-02-23 at 15.30.3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6853" y="-137450"/>
            <a:ext cx="13234407" cy="99903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object 2"/>
          <p:cNvSpPr/>
          <p:nvPr/>
        </p:nvSpPr>
        <p:spPr>
          <a:xfrm>
            <a:off x="57645" y="57645"/>
            <a:ext cx="12896355" cy="9309773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914400">
              <a:defRPr sz="1800">
                <a:latin typeface="+mn-lt"/>
                <a:ea typeface="+mn-ea"/>
                <a:cs typeface="+mn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object 2"/>
          <p:cNvSpPr/>
          <p:nvPr/>
        </p:nvSpPr>
        <p:spPr>
          <a:xfrm>
            <a:off x="142699" y="-1"/>
            <a:ext cx="12811301" cy="969709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914400">
              <a:defRPr sz="1800">
                <a:latin typeface="+mn-lt"/>
                <a:ea typeface="+mn-ea"/>
                <a:cs typeface="+mn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object 2"/>
          <p:cNvSpPr txBox="1"/>
          <p:nvPr/>
        </p:nvSpPr>
        <p:spPr>
          <a:xfrm>
            <a:off x="147198" y="9333537"/>
            <a:ext cx="614045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 defTabSz="914400">
              <a:spcBef>
                <a:spcPts val="100"/>
              </a:spcBef>
              <a:defRPr sz="800">
                <a:solidFill>
                  <a:srgbClr val="FFFFFF"/>
                </a:solidFill>
              </a:defRPr>
            </a:pPr>
            <a:r>
              <a:t>© </a:t>
            </a:r>
            <a:r>
              <a:rPr spc="-5"/>
              <a:t>2020</a:t>
            </a:r>
            <a:r>
              <a:rPr spc="-80"/>
              <a:t> </a:t>
            </a:r>
            <a:r>
              <a:rPr spc="-5"/>
              <a:t>Do-B</a:t>
            </a:r>
          </a:p>
        </p:txBody>
      </p:sp>
      <p:sp>
        <p:nvSpPr>
          <p:cNvPr id="197" name="object 3"/>
          <p:cNvSpPr txBox="1"/>
          <p:nvPr/>
        </p:nvSpPr>
        <p:spPr>
          <a:xfrm>
            <a:off x="748521" y="9356903"/>
            <a:ext cx="44069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lnSpc>
                <a:spcPts val="700"/>
              </a:lnSpc>
              <a:defRPr sz="800">
                <a:solidFill>
                  <a:srgbClr val="FFFFFF"/>
                </a:solidFill>
              </a:defRPr>
            </a:pPr>
            <a:r>
              <a:t>e</a:t>
            </a:r>
            <a:r>
              <a:rPr spc="-90"/>
              <a:t> </a:t>
            </a:r>
            <a:r>
              <a:rPr spc="-5"/>
              <a:t>Limited.</a:t>
            </a:r>
          </a:p>
        </p:txBody>
      </p:sp>
      <p:sp>
        <p:nvSpPr>
          <p:cNvPr id="198" name="object 4"/>
          <p:cNvSpPr/>
          <p:nvPr/>
        </p:nvSpPr>
        <p:spPr>
          <a:xfrm>
            <a:off x="765703" y="472840"/>
            <a:ext cx="11498013" cy="907457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914400">
              <a:defRPr sz="1800"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199" name="object 5"/>
          <p:cNvSpPr txBox="1"/>
          <p:nvPr>
            <p:ph type="title"/>
          </p:nvPr>
        </p:nvSpPr>
        <p:spPr>
          <a:xfrm>
            <a:off x="5867196" y="530287"/>
            <a:ext cx="5695951" cy="574041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  <a:defRPr b="1">
                <a:solidFill>
                  <a:srgbClr val="F384AC"/>
                </a:solidFill>
              </a:defRPr>
            </a:pPr>
            <a:r>
              <a:t>Explorer's LI's &amp; E's &amp;</a:t>
            </a:r>
            <a:r>
              <a:rPr spc="-200"/>
              <a:t> </a:t>
            </a:r>
            <a:r>
              <a:t>O's</a:t>
            </a:r>
          </a:p>
        </p:txBody>
      </p:sp>
      <p:sp>
        <p:nvSpPr>
          <p:cNvPr id="200" name="object 6"/>
          <p:cNvSpPr/>
          <p:nvPr/>
        </p:nvSpPr>
        <p:spPr>
          <a:xfrm>
            <a:off x="391885" y="383192"/>
            <a:ext cx="3452328" cy="86858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914400">
              <a:defRPr sz="1800"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201" name="object 7"/>
          <p:cNvSpPr txBox="1"/>
          <p:nvPr/>
        </p:nvSpPr>
        <p:spPr>
          <a:xfrm>
            <a:off x="11901481" y="9107654"/>
            <a:ext cx="135256" cy="24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 defTabSz="914400">
              <a:spcBef>
                <a:spcPts val="100"/>
              </a:spcBef>
              <a:defRPr spc="-85" sz="17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Screenshot 2021-02-23 at 15.33.16.png" descr="Screenshot 2021-02-23 at 15.33.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4837" y="729776"/>
            <a:ext cx="12559857" cy="92910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Screenshot 2021-02-23 at 15.33.24.png" descr="Screenshot 2021-02-23 at 15.33.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62815"/>
            <a:ext cx="12954001" cy="95898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Screenshot 2021-02-23 at 15.33.33.png" descr="Screenshot 2021-02-23 at 15.33.3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92550" y="45462"/>
            <a:ext cx="13307096" cy="99658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405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7056" y="404704"/>
            <a:ext cx="11803361" cy="9315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V="1" rot="16622148">
            <a:off x="9198374" y="3777377"/>
            <a:ext cx="1877475" cy="14027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1886" y="383193"/>
            <a:ext cx="3452327" cy="868582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Do-BeMindful - Facebook…"/>
          <p:cNvSpPr txBox="1"/>
          <p:nvPr/>
        </p:nvSpPr>
        <p:spPr>
          <a:xfrm>
            <a:off x="148838" y="1294130"/>
            <a:ext cx="10087551" cy="2306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</a:p>
          <a:p>
            <a:pPr>
              <a:defRPr b="1" sz="3600">
                <a:solidFill>
                  <a:srgbClr val="F384AC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Questions?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defTabSz="457200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Do-BeMindful - Facebook </a:t>
            </a:r>
          </a:p>
          <a:p>
            <a:pPr defTabSz="457200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@dobelou - twitter </a:t>
            </a:r>
          </a:p>
          <a:p>
            <a:pPr defTabSz="457200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louise@do-bemindful.com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405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6032" y="5820140"/>
            <a:ext cx="5408921" cy="3029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23339" y="254753"/>
            <a:ext cx="4112691" cy="338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1886" y="383193"/>
            <a:ext cx="3452327" cy="868582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TextBox 6"/>
          <p:cNvSpPr txBox="1"/>
          <p:nvPr/>
        </p:nvSpPr>
        <p:spPr>
          <a:xfrm>
            <a:off x="72678" y="1614749"/>
            <a:ext cx="9006158" cy="4449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z="3600">
                <a:solidFill>
                  <a:srgbClr val="F384A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Today’s Plan</a:t>
            </a:r>
          </a:p>
          <a:p>
            <a:pPr>
              <a:defRPr b="1" sz="2000">
                <a:solidFill>
                  <a:srgbClr val="F384AC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marL="342900" indent="-342900">
              <a:buSzPct val="100000"/>
              <a:buFont typeface="Arial"/>
              <a:buChar char="•"/>
              <a:defRPr sz="2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What is Mindfulness and how do you practise? </a:t>
            </a:r>
          </a:p>
          <a:p>
            <a:pPr marL="342900" indent="-342900">
              <a:buSzPct val="100000"/>
              <a:buFont typeface="Arial"/>
              <a:buChar char="•"/>
              <a:defRPr sz="2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Why Mindfulness - technology, ACE's, trauma and Covid-19</a:t>
            </a:r>
          </a:p>
          <a:p>
            <a:pPr marL="342900" indent="-342900">
              <a:buSzPct val="100000"/>
              <a:buFont typeface="Arial"/>
              <a:buChar char="•"/>
              <a:defRPr sz="2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Why I got into Mindfulness </a:t>
            </a:r>
          </a:p>
          <a:p>
            <a:pPr marL="342900" indent="-342900">
              <a:buSzPct val="100000"/>
              <a:buFont typeface="Arial"/>
              <a:buChar char="•"/>
              <a:defRPr sz="2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The benefits of Mindfulness for children and adults </a:t>
            </a:r>
          </a:p>
          <a:p>
            <a:pPr marL="342900" indent="-342900">
              <a:buSzPct val="100000"/>
              <a:buFont typeface="Arial"/>
              <a:buChar char="•"/>
              <a:defRPr sz="2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The science of Mindfulness </a:t>
            </a:r>
          </a:p>
          <a:p>
            <a:pPr marL="342900" indent="-342900">
              <a:buSzPct val="100000"/>
              <a:buFont typeface="Arial"/>
              <a:buChar char="•"/>
              <a:defRPr sz="2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Short breathing practice</a:t>
            </a:r>
          </a:p>
          <a:p>
            <a:pPr marL="342900" indent="-342900">
              <a:buSzPct val="100000"/>
              <a:buFont typeface="Arial"/>
              <a:buChar char="•"/>
              <a:defRPr sz="2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Mindfulness in the primary years &amp; Resilience-based Recovery</a:t>
            </a:r>
          </a:p>
        </p:txBody>
      </p:sp>
      <p:pic>
        <p:nvPicPr>
          <p:cNvPr id="129" name="Picture 3" descr="Picture 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73058" y="6819282"/>
            <a:ext cx="4299609" cy="23999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405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1886" y="383193"/>
            <a:ext cx="3452327" cy="8685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5" name="Group 3"/>
          <p:cNvGrpSpPr/>
          <p:nvPr/>
        </p:nvGrpSpPr>
        <p:grpSpPr>
          <a:xfrm>
            <a:off x="455403" y="1730755"/>
            <a:ext cx="8544222" cy="2763659"/>
            <a:chOff x="0" y="0"/>
            <a:chExt cx="8544220" cy="2763657"/>
          </a:xfrm>
        </p:grpSpPr>
        <p:sp>
          <p:nvSpPr>
            <p:cNvPr id="132" name="TextBox 4"/>
            <p:cNvSpPr txBox="1"/>
            <p:nvPr/>
          </p:nvSpPr>
          <p:spPr>
            <a:xfrm>
              <a:off x="94188" y="0"/>
              <a:ext cx="8450033" cy="2763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 sz="3600">
                  <a:solidFill>
                    <a:srgbClr val="F384AC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What is Mindfulness?</a:t>
              </a:r>
            </a:p>
            <a:p>
              <a:pPr>
                <a:defRPr sz="2400">
                  <a:solidFill>
                    <a:srgbClr val="F384AC"/>
                  </a:solidFill>
                </a:defRPr>
              </a:pPr>
            </a:p>
            <a:p>
              <a:pPr>
                <a:defRPr i="1"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 </a:t>
              </a:r>
              <a:r>
                <a:rPr sz="2800"/>
                <a:t>Mindfulness means paying attention in a particular </a:t>
              </a:r>
              <a:endParaRPr sz="2800"/>
            </a:p>
            <a:p>
              <a:pPr>
                <a:defRPr i="1" sz="2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 way: on purpose, in the present moment, and </a:t>
              </a:r>
            </a:p>
            <a:p>
              <a:pPr>
                <a:defRPr i="1" sz="2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 non-judgementally.</a:t>
              </a:r>
            </a:p>
            <a:p>
              <a:pPr>
                <a:defRPr sz="2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>
                <a:defRPr i="1" sz="1800">
                  <a:solidFill>
                    <a:srgbClr val="9BD9E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 </a:t>
              </a:r>
              <a:r>
                <a:rPr i="0" sz="1600"/>
                <a:t>Jon Kabat Zinn</a:t>
              </a:r>
            </a:p>
          </p:txBody>
        </p:sp>
        <p:sp>
          <p:nvSpPr>
            <p:cNvPr id="133" name="TextBox 1"/>
            <p:cNvSpPr txBox="1"/>
            <p:nvPr/>
          </p:nvSpPr>
          <p:spPr>
            <a:xfrm>
              <a:off x="-1" y="886709"/>
              <a:ext cx="317637" cy="548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i="1" sz="3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“</a:t>
              </a:r>
            </a:p>
          </p:txBody>
        </p:sp>
        <p:sp>
          <p:nvSpPr>
            <p:cNvPr id="134" name="TextBox 11"/>
            <p:cNvSpPr txBox="1"/>
            <p:nvPr/>
          </p:nvSpPr>
          <p:spPr>
            <a:xfrm>
              <a:off x="3157372" y="1760278"/>
              <a:ext cx="317637" cy="5480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i="1" sz="3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”</a:t>
              </a:r>
            </a:p>
          </p:txBody>
        </p:sp>
      </p:grpSp>
      <p:grpSp>
        <p:nvGrpSpPr>
          <p:cNvPr id="139" name="Group 15"/>
          <p:cNvGrpSpPr/>
          <p:nvPr/>
        </p:nvGrpSpPr>
        <p:grpSpPr>
          <a:xfrm>
            <a:off x="549592" y="7788160"/>
            <a:ext cx="8450031" cy="1479843"/>
            <a:chOff x="0" y="0"/>
            <a:chExt cx="8450030" cy="1479842"/>
          </a:xfrm>
        </p:grpSpPr>
        <p:sp>
          <p:nvSpPr>
            <p:cNvPr id="136" name="TextBox 13"/>
            <p:cNvSpPr txBox="1"/>
            <p:nvPr/>
          </p:nvSpPr>
          <p:spPr>
            <a:xfrm>
              <a:off x="-1" y="0"/>
              <a:ext cx="317637" cy="548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i="1" sz="3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“</a:t>
              </a:r>
            </a:p>
          </p:txBody>
        </p:sp>
        <p:sp>
          <p:nvSpPr>
            <p:cNvPr id="137" name="TextBox 5"/>
            <p:cNvSpPr txBox="1"/>
            <p:nvPr/>
          </p:nvSpPr>
          <p:spPr>
            <a:xfrm>
              <a:off x="101065" y="61554"/>
              <a:ext cx="8348966" cy="1418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i="1"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 </a:t>
              </a:r>
              <a:r>
                <a:rPr sz="2800"/>
                <a:t>Mindfulness isn’t difficult, we just need to</a:t>
              </a:r>
              <a:endParaRPr sz="2800"/>
            </a:p>
            <a:p>
              <a:pPr>
                <a:defRPr i="1" sz="2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 remember to do it.</a:t>
              </a:r>
            </a:p>
            <a:p>
              <a:pPr>
                <a:defRPr sz="2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>
                <a:defRPr i="1"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 </a:t>
              </a:r>
              <a:r>
                <a:rPr i="0">
                  <a:solidFill>
                    <a:srgbClr val="9BD9E6"/>
                  </a:solidFill>
                </a:rPr>
                <a:t>Sharon Salzberg</a:t>
              </a:r>
            </a:p>
          </p:txBody>
        </p:sp>
        <p:sp>
          <p:nvSpPr>
            <p:cNvPr id="138" name="TextBox 14"/>
            <p:cNvSpPr txBox="1"/>
            <p:nvPr/>
          </p:nvSpPr>
          <p:spPr>
            <a:xfrm>
              <a:off x="3081110" y="457200"/>
              <a:ext cx="317637" cy="5480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i="1" sz="3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”</a:t>
              </a:r>
            </a:p>
          </p:txBody>
        </p:sp>
      </p:grpSp>
      <p:grpSp>
        <p:nvGrpSpPr>
          <p:cNvPr id="143" name="Group 26"/>
          <p:cNvGrpSpPr/>
          <p:nvPr/>
        </p:nvGrpSpPr>
        <p:grpSpPr>
          <a:xfrm>
            <a:off x="1232638" y="3944467"/>
            <a:ext cx="7083941" cy="3521751"/>
            <a:chOff x="0" y="0"/>
            <a:chExt cx="7083940" cy="3521749"/>
          </a:xfrm>
        </p:grpSpPr>
        <p:pic>
          <p:nvPicPr>
            <p:cNvPr id="140" name="Picture 21" descr="Picture 2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477618" y="-1"/>
              <a:ext cx="793450" cy="7786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1" name="Picture 19" descr="Picture 19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778662"/>
              <a:ext cx="7083941" cy="2353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2" name="Picture 23" descr="Picture 23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066998" y="2806206"/>
              <a:ext cx="1242070" cy="7155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7" name="Group 27"/>
          <p:cNvGrpSpPr/>
          <p:nvPr/>
        </p:nvGrpSpPr>
        <p:grpSpPr>
          <a:xfrm>
            <a:off x="8039948" y="1129031"/>
            <a:ext cx="3545444" cy="7457439"/>
            <a:chOff x="0" y="0"/>
            <a:chExt cx="3545443" cy="7457437"/>
          </a:xfrm>
        </p:grpSpPr>
        <p:pic>
          <p:nvPicPr>
            <p:cNvPr id="144" name="Picture 24" descr="Picture 2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85845"/>
              <a:ext cx="713040" cy="6997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5" name="Picture 17" descr="Picture 17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82741" y="-1"/>
              <a:ext cx="2354982" cy="7457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6" name="Picture 25" descr="Picture 25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424073" y="5055065"/>
              <a:ext cx="1121371" cy="6460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405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41779" y="2897841"/>
            <a:ext cx="6136829" cy="5811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1886" y="383193"/>
            <a:ext cx="3452327" cy="868582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TextBox 6"/>
          <p:cNvSpPr txBox="1"/>
          <p:nvPr/>
        </p:nvSpPr>
        <p:spPr>
          <a:xfrm>
            <a:off x="549592" y="2582404"/>
            <a:ext cx="7719856" cy="6790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defRPr sz="17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  <a:p>
            <a:pPr marL="342900" indent="-342900" defTabSz="91440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Digital age - constant stimulus affects our ability to pay attention </a:t>
            </a:r>
          </a:p>
          <a:p>
            <a:pPr marL="342900" indent="-342900" defTabSz="91440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ACEs - 1 in 4 </a:t>
            </a:r>
          </a:p>
          <a:p>
            <a:pPr marL="342900" indent="-342900" defTabSz="91440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COVID-19 - extra stress, uncertainty, collective trauma? </a:t>
            </a:r>
          </a:p>
          <a:p>
            <a:pPr marL="342900" indent="-342900" defTabSz="91440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Anxiety, stress and depression have never before been so prevalent. </a:t>
            </a:r>
          </a:p>
          <a:p>
            <a:pPr marL="342900" indent="-342900" defTabSz="91440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Research shows that poor mental health negatively impacts on attainment and life chances. </a:t>
            </a:r>
          </a:p>
          <a:p>
            <a:pPr marL="342900" indent="-342900" defTabSz="91440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Early intervention and prevention strategies are key to minimising the prevalence and severity of poor mental health. </a:t>
            </a:r>
          </a:p>
          <a:p>
            <a:pPr marL="342900" indent="-342900" defTabSz="91440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Mindfulness is one evidence-based intervention that can benefit mental health and emotional wellbeing. </a:t>
            </a:r>
          </a:p>
        </p:txBody>
      </p:sp>
      <p:sp>
        <p:nvSpPr>
          <p:cNvPr id="152" name="TextBox 4"/>
          <p:cNvSpPr txBox="1"/>
          <p:nvPr/>
        </p:nvSpPr>
        <p:spPr>
          <a:xfrm>
            <a:off x="549592" y="1730755"/>
            <a:ext cx="6577349" cy="609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3600">
                <a:solidFill>
                  <a:srgbClr val="F384A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Why Mindfulness?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icture 9" descr="Picture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1886" y="383193"/>
            <a:ext cx="3452327" cy="868582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TextBox 4"/>
          <p:cNvSpPr txBox="1"/>
          <p:nvPr/>
        </p:nvSpPr>
        <p:spPr>
          <a:xfrm>
            <a:off x="16194" y="1946655"/>
            <a:ext cx="6426056" cy="1143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3600">
                <a:solidFill>
                  <a:srgbClr val="F384A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Why I got into Mindfulness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405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95914" y="2372222"/>
            <a:ext cx="2955291" cy="73480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17533" y="8814265"/>
            <a:ext cx="4242817" cy="387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Picture 10" descr="Picture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1886" y="383193"/>
            <a:ext cx="3452327" cy="868582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TextBox 13"/>
          <p:cNvSpPr txBox="1"/>
          <p:nvPr/>
        </p:nvSpPr>
        <p:spPr>
          <a:xfrm>
            <a:off x="214220" y="1730755"/>
            <a:ext cx="4723539" cy="4575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z="3600">
                <a:solidFill>
                  <a:srgbClr val="F384A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Adults</a:t>
            </a:r>
          </a:p>
          <a:p>
            <a:pPr marL="342900" indent="-342900">
              <a:buSzPct val="100000"/>
              <a:buFont typeface="Arial"/>
              <a:buChar char="•"/>
              <a:defRPr sz="2000"/>
            </a:pPr>
          </a:p>
          <a:p>
            <a:pPr marL="342900" indent="-342900">
              <a:buSzPct val="100000"/>
              <a:buFont typeface="Arial"/>
              <a:buChar char="•"/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Lowers blood pressure</a:t>
            </a:r>
          </a:p>
          <a:p>
            <a:pPr marL="342900" indent="-342900">
              <a:buSzPct val="100000"/>
              <a:buFont typeface="Arial"/>
              <a:buChar char="•"/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Improves attention/ concentration</a:t>
            </a:r>
          </a:p>
          <a:p>
            <a:pPr marL="342900" indent="-342900">
              <a:buSzPct val="100000"/>
              <a:buFont typeface="Arial"/>
              <a:buChar char="•"/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Lessens reactivity</a:t>
            </a:r>
          </a:p>
          <a:p>
            <a:pPr marL="342900" indent="-342900">
              <a:buSzPct val="100000"/>
              <a:buFont typeface="Arial"/>
              <a:buChar char="•"/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Improves depression/anxiety</a:t>
            </a:r>
          </a:p>
          <a:p>
            <a:pPr marL="342900" indent="-342900">
              <a:buSzPct val="100000"/>
              <a:buFont typeface="Arial"/>
              <a:buChar char="•"/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Improves self-compassion and compassion for others</a:t>
            </a:r>
          </a:p>
          <a:p>
            <a:pPr marL="342900" indent="-342900">
              <a:buSzPct val="100000"/>
              <a:buFont typeface="Arial"/>
              <a:buChar char="•"/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Builds resilience</a:t>
            </a:r>
          </a:p>
        </p:txBody>
      </p:sp>
      <p:sp>
        <p:nvSpPr>
          <p:cNvPr id="161" name="TextBox 18"/>
          <p:cNvSpPr txBox="1"/>
          <p:nvPr/>
        </p:nvSpPr>
        <p:spPr>
          <a:xfrm>
            <a:off x="8498929" y="4716188"/>
            <a:ext cx="4376963" cy="3571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z="3600">
                <a:solidFill>
                  <a:srgbClr val="F384A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Children</a:t>
            </a:r>
            <a:endParaRPr sz="2000"/>
          </a:p>
          <a:p>
            <a:pPr marL="342900" indent="-342900">
              <a:buSzPct val="100000"/>
              <a:buFont typeface="Arial"/>
              <a:buChar char="•"/>
              <a:defRPr sz="2400">
                <a:solidFill>
                  <a:srgbClr val="FFFFFF"/>
                </a:solidFill>
              </a:defRPr>
            </a:pPr>
            <a:r>
              <a:t>Improves attention, readiness to learn and impulse control. </a:t>
            </a:r>
          </a:p>
          <a:p>
            <a:pPr marL="342900" indent="-342900">
              <a:buSzPct val="100000"/>
              <a:buFont typeface="Arial"/>
              <a:buChar char="•"/>
              <a:defRPr sz="2400">
                <a:solidFill>
                  <a:srgbClr val="FFFFFF"/>
                </a:solidFill>
              </a:defRPr>
            </a:pPr>
            <a:r>
              <a:t>Improves pro-social qualities like empathy, generosity, kindness, tolerance, compassion and ability to connect </a:t>
            </a:r>
          </a:p>
        </p:txBody>
      </p:sp>
      <p:grpSp>
        <p:nvGrpSpPr>
          <p:cNvPr id="167" name="Group 9"/>
          <p:cNvGrpSpPr/>
          <p:nvPr/>
        </p:nvGrpSpPr>
        <p:grpSpPr>
          <a:xfrm>
            <a:off x="4741312" y="1869901"/>
            <a:ext cx="547567" cy="4692956"/>
            <a:chOff x="-1" y="0"/>
            <a:chExt cx="547565" cy="4692955"/>
          </a:xfrm>
        </p:grpSpPr>
        <p:grpSp>
          <p:nvGrpSpPr>
            <p:cNvPr id="165" name="Group 8"/>
            <p:cNvGrpSpPr/>
            <p:nvPr/>
          </p:nvGrpSpPr>
          <p:grpSpPr>
            <a:xfrm>
              <a:off x="-2" y="0"/>
              <a:ext cx="280136" cy="4692956"/>
              <a:chOff x="0" y="0"/>
              <a:chExt cx="280135" cy="4692955"/>
            </a:xfrm>
          </p:grpSpPr>
          <p:sp>
            <p:nvSpPr>
              <p:cNvPr id="162" name="Straight Connector 3"/>
              <p:cNvSpPr/>
              <p:nvPr/>
            </p:nvSpPr>
            <p:spPr>
              <a:xfrm flipH="1">
                <a:off x="260542" y="0"/>
                <a:ext cx="1" cy="4692956"/>
              </a:xfrm>
              <a:prstGeom prst="line">
                <a:avLst/>
              </a:prstGeom>
              <a:noFill/>
              <a:ln w="38100" cap="flat">
                <a:solidFill>
                  <a:srgbClr val="F384AC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3" name="Straight Connector 7"/>
              <p:cNvSpPr/>
              <p:nvPr/>
            </p:nvSpPr>
            <p:spPr>
              <a:xfrm flipH="1">
                <a:off x="-1" y="4687257"/>
                <a:ext cx="280136" cy="3"/>
              </a:xfrm>
              <a:prstGeom prst="line">
                <a:avLst/>
              </a:prstGeom>
              <a:noFill/>
              <a:ln w="38100" cap="flat">
                <a:solidFill>
                  <a:srgbClr val="F384AC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4" name="Straight Connector 16"/>
              <p:cNvSpPr/>
              <p:nvPr/>
            </p:nvSpPr>
            <p:spPr>
              <a:xfrm flipH="1" flipV="1">
                <a:off x="-1" y="7846"/>
                <a:ext cx="280136" cy="3"/>
              </a:xfrm>
              <a:prstGeom prst="line">
                <a:avLst/>
              </a:prstGeom>
              <a:noFill/>
              <a:ln w="38100" cap="flat">
                <a:solidFill>
                  <a:srgbClr val="F384AC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166" name="Straight Connector 19"/>
            <p:cNvSpPr/>
            <p:nvPr/>
          </p:nvSpPr>
          <p:spPr>
            <a:xfrm flipH="1">
              <a:off x="267431" y="2393889"/>
              <a:ext cx="280133" cy="3"/>
            </a:xfrm>
            <a:prstGeom prst="line">
              <a:avLst/>
            </a:prstGeom>
            <a:noFill/>
            <a:ln w="38100" cap="flat">
              <a:solidFill>
                <a:srgbClr val="F384AC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73" name="Group 11"/>
          <p:cNvGrpSpPr/>
          <p:nvPr/>
        </p:nvGrpSpPr>
        <p:grpSpPr>
          <a:xfrm>
            <a:off x="8015297" y="4723883"/>
            <a:ext cx="547564" cy="3176535"/>
            <a:chOff x="-1" y="0"/>
            <a:chExt cx="547562" cy="3176534"/>
          </a:xfrm>
        </p:grpSpPr>
        <p:grpSp>
          <p:nvGrpSpPr>
            <p:cNvPr id="171" name="Group 21"/>
            <p:cNvGrpSpPr/>
            <p:nvPr/>
          </p:nvGrpSpPr>
          <p:grpSpPr>
            <a:xfrm>
              <a:off x="267426" y="-1"/>
              <a:ext cx="280136" cy="3176535"/>
              <a:chOff x="-1" y="0"/>
              <a:chExt cx="280135" cy="3176534"/>
            </a:xfrm>
          </p:grpSpPr>
          <p:sp>
            <p:nvSpPr>
              <p:cNvPr id="168" name="Straight Connector 27"/>
              <p:cNvSpPr/>
              <p:nvPr/>
            </p:nvSpPr>
            <p:spPr>
              <a:xfrm flipH="1">
                <a:off x="20857" y="0"/>
                <a:ext cx="5" cy="3176535"/>
              </a:xfrm>
              <a:prstGeom prst="line">
                <a:avLst/>
              </a:prstGeom>
              <a:noFill/>
              <a:ln w="38100" cap="flat">
                <a:solidFill>
                  <a:srgbClr val="F384AC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9" name="Straight Connector 28"/>
              <p:cNvSpPr/>
              <p:nvPr/>
            </p:nvSpPr>
            <p:spPr>
              <a:xfrm>
                <a:off x="-2" y="3172676"/>
                <a:ext cx="280136" cy="3"/>
              </a:xfrm>
              <a:prstGeom prst="line">
                <a:avLst/>
              </a:prstGeom>
              <a:noFill/>
              <a:ln w="38100" cap="flat">
                <a:solidFill>
                  <a:srgbClr val="F384AC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70" name="Straight Connector 29"/>
              <p:cNvSpPr/>
              <p:nvPr/>
            </p:nvSpPr>
            <p:spPr>
              <a:xfrm>
                <a:off x="-2" y="5311"/>
                <a:ext cx="280136" cy="3"/>
              </a:xfrm>
              <a:prstGeom prst="line">
                <a:avLst/>
              </a:prstGeom>
              <a:noFill/>
              <a:ln w="38100" cap="flat">
                <a:solidFill>
                  <a:srgbClr val="F384AC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172" name="Straight Connector 24"/>
            <p:cNvSpPr/>
            <p:nvPr/>
          </p:nvSpPr>
          <p:spPr>
            <a:xfrm>
              <a:off x="-2" y="1607534"/>
              <a:ext cx="280134" cy="2"/>
            </a:xfrm>
            <a:prstGeom prst="line">
              <a:avLst/>
            </a:prstGeom>
            <a:noFill/>
            <a:ln w="38100" cap="flat">
              <a:solidFill>
                <a:srgbClr val="F384AC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Double-click to edit"/>
          <p:cNvSpPr txBox="1"/>
          <p:nvPr>
            <p:ph type="title"/>
          </p:nvPr>
        </p:nvSpPr>
        <p:spPr>
          <a:xfrm>
            <a:off x="892710" y="517515"/>
            <a:ext cx="11178306" cy="187880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6" name="Double-click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Text Placeholder 4"/>
          <p:cNvSpPr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8" name="Screenshot 2021-01-11 at 09.34.55.png" descr="Screenshot 2021-01-11 at 09.34.5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292" y="-82314"/>
            <a:ext cx="13612218" cy="102425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9999" y="359999"/>
            <a:ext cx="3514346" cy="874779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TextBox 5"/>
          <p:cNvSpPr txBox="1"/>
          <p:nvPr/>
        </p:nvSpPr>
        <p:spPr>
          <a:xfrm>
            <a:off x="549593" y="1730755"/>
            <a:ext cx="8584467" cy="609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z="3600">
                <a:solidFill>
                  <a:srgbClr val="F384A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Let’s do it! </a:t>
            </a:r>
            <a:r>
              <a:rPr b="0">
                <a:solidFill>
                  <a:srgbClr val="004054"/>
                </a:solidFill>
              </a:rPr>
              <a:t>Mindful Breathing Practice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creenshot 2021-01-11 at 09.37.25.png" descr="Screenshot 2021-01-11 at 09.37.2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24597" y="-2080518"/>
            <a:ext cx="15486799" cy="116025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8755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8755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8755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8755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