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2954000" cy="9715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8755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8755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8755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8755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8755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8755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8755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8755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8755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0" name="Shape 10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2" name="Body Level One…"/>
          <p:cNvSpPr txBox="1"/>
          <p:nvPr>
            <p:ph type="body" idx="1"/>
          </p:nvPr>
        </p:nvSpPr>
        <p:spPr>
          <a:xfrm>
            <a:off x="891024" y="2587568"/>
            <a:ext cx="11178303" cy="6167424"/>
          </a:xfrm>
          <a:prstGeom prst="rect">
            <a:avLst/>
          </a:prstGeom>
        </p:spPr>
        <p:txBody>
          <a:bodyPr/>
          <a:lstStyle>
            <a:lvl2pPr indent="-371665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xfrm>
            <a:off x="884274" y="2423317"/>
            <a:ext cx="11178304" cy="4043361"/>
          </a:xfrm>
          <a:prstGeom prst="rect">
            <a:avLst/>
          </a:prstGeom>
        </p:spPr>
        <p:txBody>
          <a:bodyPr anchor="b"/>
          <a:lstStyle>
            <a:lvl1pPr>
              <a:defRPr sz="8500"/>
            </a:lvl1pPr>
          </a:lstStyle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sz="quarter" idx="1"/>
          </p:nvPr>
        </p:nvSpPr>
        <p:spPr>
          <a:xfrm>
            <a:off x="884274" y="6504929"/>
            <a:ext cx="11178304" cy="212631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400"/>
            </a:lvl1pPr>
            <a:lvl2pPr marL="0" indent="0">
              <a:buSzTx/>
              <a:buFontTx/>
              <a:buNone/>
              <a:defRPr sz="3400"/>
            </a:lvl2pPr>
            <a:lvl3pPr marL="0" indent="0">
              <a:buSzTx/>
              <a:buFontTx/>
              <a:buNone/>
              <a:defRPr sz="3400"/>
            </a:lvl3pPr>
            <a:lvl4pPr marL="0" indent="0">
              <a:buSzTx/>
              <a:buFontTx/>
              <a:buNone/>
              <a:defRPr sz="3400"/>
            </a:lvl4pPr>
            <a:lvl5pPr marL="0" indent="0">
              <a:buSzTx/>
              <a:buFontTx/>
              <a:buNone/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half" idx="1"/>
          </p:nvPr>
        </p:nvSpPr>
        <p:spPr>
          <a:xfrm>
            <a:off x="891024" y="2587568"/>
            <a:ext cx="5508150" cy="616742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Text"/>
          <p:cNvSpPr txBox="1"/>
          <p:nvPr>
            <p:ph type="title"/>
          </p:nvPr>
        </p:nvSpPr>
        <p:spPr>
          <a:xfrm>
            <a:off x="892711" y="648018"/>
            <a:ext cx="4180052" cy="2268061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pPr/>
            <a:r>
              <a:t>Title Text</a:t>
            </a:r>
          </a:p>
        </p:txBody>
      </p:sp>
      <p:sp>
        <p:nvSpPr>
          <p:cNvPr id="47" name="Body Level One…"/>
          <p:cNvSpPr txBox="1"/>
          <p:nvPr>
            <p:ph type="body" sz="half" idx="1"/>
          </p:nvPr>
        </p:nvSpPr>
        <p:spPr>
          <a:xfrm>
            <a:off x="5509836" y="1399538"/>
            <a:ext cx="6561178" cy="6907690"/>
          </a:xfrm>
          <a:prstGeom prst="rect">
            <a:avLst/>
          </a:prstGeom>
        </p:spPr>
        <p:txBody>
          <a:bodyPr/>
          <a:lstStyle>
            <a:lvl1pPr marL="324018" indent="-324018">
              <a:defRPr sz="4500"/>
            </a:lvl1pPr>
            <a:lvl2pPr marL="1021900" indent="-373866">
              <a:defRPr sz="4500"/>
            </a:lvl2pPr>
            <a:lvl3pPr marL="1724916" indent="-428846">
              <a:defRPr sz="4500"/>
            </a:lvl3pPr>
            <a:lvl4pPr marL="2464847" indent="-520743">
              <a:defRPr sz="4500"/>
            </a:lvl4pPr>
            <a:lvl5pPr marL="3112884" indent="-520743">
              <a:defRPr sz="4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Text Placeholder 3"/>
          <p:cNvSpPr/>
          <p:nvPr>
            <p:ph type="body" sz="quarter" idx="21"/>
          </p:nvPr>
        </p:nvSpPr>
        <p:spPr>
          <a:xfrm>
            <a:off x="892712" y="2916078"/>
            <a:ext cx="4180050" cy="5402399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xfrm>
            <a:off x="892711" y="648018"/>
            <a:ext cx="4180052" cy="2268061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pPr/>
            <a:r>
              <a:t>Title Text</a:t>
            </a:r>
          </a:p>
        </p:txBody>
      </p:sp>
      <p:sp>
        <p:nvSpPr>
          <p:cNvPr id="57" name="Picture Placeholder 2"/>
          <p:cNvSpPr/>
          <p:nvPr>
            <p:ph type="pic" sz="half" idx="21"/>
          </p:nvPr>
        </p:nvSpPr>
        <p:spPr>
          <a:xfrm>
            <a:off x="5509836" y="1399538"/>
            <a:ext cx="6561178" cy="690769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8" name="Body Level One…"/>
          <p:cNvSpPr txBox="1"/>
          <p:nvPr>
            <p:ph type="body" sz="quarter" idx="1"/>
          </p:nvPr>
        </p:nvSpPr>
        <p:spPr>
          <a:xfrm>
            <a:off x="892711" y="2916078"/>
            <a:ext cx="4180052" cy="540239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200"/>
            </a:lvl1pPr>
            <a:lvl2pPr marL="0" indent="0">
              <a:buSzTx/>
              <a:buFontTx/>
              <a:buNone/>
              <a:defRPr sz="2200"/>
            </a:lvl2pPr>
            <a:lvl3pPr marL="0" indent="0">
              <a:buSzTx/>
              <a:buFontTx/>
              <a:buNone/>
              <a:defRPr sz="2200"/>
            </a:lvl3pPr>
            <a:lvl4pPr marL="0" indent="0">
              <a:buSzTx/>
              <a:buFontTx/>
              <a:buNone/>
              <a:defRPr sz="2200"/>
            </a:lvl4pPr>
            <a:lvl5pPr marL="0" indent="0">
              <a:buSzTx/>
              <a:buFontTx/>
              <a:buNone/>
              <a:defRPr sz="2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xfrm>
            <a:off x="9274750" y="517514"/>
            <a:ext cx="2794578" cy="8237474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idx="1"/>
          </p:nvPr>
        </p:nvSpPr>
        <p:spPr>
          <a:xfrm>
            <a:off x="891024" y="517514"/>
            <a:ext cx="8221724" cy="8237474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91024" y="517515"/>
            <a:ext cx="11178303" cy="1878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91024" y="2587568"/>
            <a:ext cx="11178303" cy="6167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746339" y="9112760"/>
            <a:ext cx="322989" cy="31048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7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xmlns:p14="http://schemas.microsoft.com/office/powerpoint/2010/main" spd="med" advClick="1"/>
  <p:txStyles>
    <p:titleStyle>
      <a:lvl1pPr marL="0" marR="0" indent="0" algn="l" defTabSz="129607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2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129607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2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129607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2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129607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2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129607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2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129607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2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129607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2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129607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2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129607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2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324016" marR="0" indent="-324016" algn="l" defTabSz="1296070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1019702" marR="0" indent="-371665" algn="l" defTabSz="1296070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747379" marR="0" indent="-451310" algn="l" defTabSz="1296070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2449571" marR="0" indent="-505467" algn="l" defTabSz="1296070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3097608" marR="0" indent="-505467" algn="l" defTabSz="1296070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3745643" marR="0" indent="-505467" algn="l" defTabSz="1296070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4393679" marR="0" indent="-505466" algn="l" defTabSz="1296070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5041713" marR="0" indent="-505466" algn="l" defTabSz="1296070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5689748" marR="0" indent="-505466" algn="l" defTabSz="1296070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8755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7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8755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7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8755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7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8755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7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8755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7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8755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7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8755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7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8755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7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8755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7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hyperlink" Target="http://www.Do-BeMindful.com" TargetMode="External"/><Relationship Id="rId4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7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jpe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jpeg"/><Relationship Id="rId3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4"/>
          <p:cNvSpPr txBox="1"/>
          <p:nvPr/>
        </p:nvSpPr>
        <p:spPr>
          <a:xfrm>
            <a:off x="0" y="7808359"/>
            <a:ext cx="12954000" cy="1894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300">
                <a:solidFill>
                  <a:srgbClr val="FFFFFF"/>
                </a:solidFill>
                <a:latin typeface="Filson Pro Medium"/>
                <a:ea typeface="Filson Pro Medium"/>
                <a:cs typeface="Filson Pro Medium"/>
                <a:sym typeface="Filson Pro Medium"/>
              </a:defRPr>
            </a:pPr>
          </a:p>
          <a:p>
            <a:pPr algn="ctr">
              <a:defRPr sz="2300">
                <a:solidFill>
                  <a:srgbClr val="FFFFFF"/>
                </a:solidFill>
                <a:latin typeface="Filson Pro Medium"/>
                <a:ea typeface="Filson Pro Medium"/>
                <a:cs typeface="Filson Pro Medium"/>
                <a:sym typeface="Filson Pro Medium"/>
              </a:defRPr>
            </a:pPr>
            <a:r>
              <a:t>Resilience and Wellbeing Event 18th May 2021</a:t>
            </a:r>
          </a:p>
          <a:p>
            <a:pPr algn="ctr">
              <a:defRPr sz="2300">
                <a:solidFill>
                  <a:srgbClr val="FFFFFF"/>
                </a:solidFill>
                <a:latin typeface="Filson Pro Medium"/>
                <a:ea typeface="Filson Pro Medium"/>
                <a:cs typeface="Filson Pro Medium"/>
                <a:sym typeface="Filson Pro Medium"/>
              </a:defRPr>
            </a:pPr>
            <a:r>
              <a:t>Louise Smith, Director and Founder</a:t>
            </a:r>
          </a:p>
          <a:p>
            <a:pPr algn="ctr">
              <a:lnSpc>
                <a:spcPts val="3000"/>
              </a:lnSpc>
              <a:defRPr b="1" sz="3000">
                <a:solidFill>
                  <a:srgbClr val="FFFFFF"/>
                </a:solidFill>
                <a:latin typeface="Filson Pro Bold"/>
                <a:ea typeface="Filson Pro Bold"/>
                <a:cs typeface="Filson Pro Bold"/>
                <a:sym typeface="Filson Pro Bold"/>
              </a:defRPr>
            </a:pPr>
          </a:p>
          <a:p>
            <a:pPr algn="ctr">
              <a:lnSpc>
                <a:spcPct val="150000"/>
              </a:lnSpc>
              <a:defRPr sz="2300">
                <a:solidFill>
                  <a:srgbClr val="FFFFFF"/>
                </a:solidFill>
                <a:latin typeface="Filson Pro Medium"/>
                <a:ea typeface="Filson Pro Medium"/>
                <a:cs typeface="Filson Pro Medium"/>
                <a:sym typeface="Filson Pro Medium"/>
              </a:defRPr>
            </a:pPr>
            <a:r>
              <a:rPr u="sng"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www.Do-BeMindful.com</a:t>
            </a:r>
          </a:p>
        </p:txBody>
      </p:sp>
      <p:pic>
        <p:nvPicPr>
          <p:cNvPr id="103" name="Picture 10" descr="Picture 1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4102" y="478032"/>
            <a:ext cx="3429001" cy="838201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TextBox 11"/>
          <p:cNvSpPr txBox="1"/>
          <p:nvPr/>
        </p:nvSpPr>
        <p:spPr>
          <a:xfrm rot="16200000">
            <a:off x="12033797" y="8840062"/>
            <a:ext cx="1222843" cy="180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600">
                <a:solidFill>
                  <a:srgbClr val="FFFFFF"/>
                </a:solidFill>
              </a:defRPr>
            </a:lvl1pPr>
          </a:lstStyle>
          <a:p>
            <a:pPr/>
            <a:r>
              <a:t>© 2021 Do-Be Limited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1" name="Screenshot 2021-05-18 at 12.27.17.png" descr="Screenshot 2021-05-18 at 12.27.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69058" y="24099"/>
            <a:ext cx="14069785" cy="99316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creenshot 2021-05-18 at 12.27.43.png" descr="Screenshot 2021-05-18 at 12.27.4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52730" y="-103976"/>
            <a:ext cx="10248540" cy="146895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Screenshot 2021-01-11 at 09.37.25.png" descr="Screenshot 2021-01-11 at 09.37.2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924597" y="-2080518"/>
            <a:ext cx="15486799" cy="116025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405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7056" y="404704"/>
            <a:ext cx="11803361" cy="9315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V="1" rot="16622148">
            <a:off x="9198374" y="3777377"/>
            <a:ext cx="1877475" cy="14027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1886" y="383193"/>
            <a:ext cx="3452327" cy="868582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Do-BeMindful - Facebook…"/>
          <p:cNvSpPr txBox="1"/>
          <p:nvPr/>
        </p:nvSpPr>
        <p:spPr>
          <a:xfrm>
            <a:off x="148838" y="1294130"/>
            <a:ext cx="10087551" cy="2306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  <a:p>
            <a:pPr>
              <a:defRPr b="1" sz="3600">
                <a:solidFill>
                  <a:srgbClr val="F384AC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Questions?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defTabSz="457200">
              <a:defRPr sz="3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Do-BeMindful - Facebook </a:t>
            </a:r>
          </a:p>
          <a:p>
            <a:pPr defTabSz="457200">
              <a:defRPr sz="3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@dobelou - twitter </a:t>
            </a:r>
          </a:p>
          <a:p>
            <a:pPr defTabSz="457200">
              <a:defRPr sz="3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louise@do-bemindful.com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7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08" name="A4 resilience staff 4 signs.pdf" descr="A4 resilience staff 4 signs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239" y="-664063"/>
            <a:ext cx="12887522" cy="188052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creenshot 2021-01-25 at 12.09.28.png" descr="Screenshot 2021-01-25 at 12.09.2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69610" y="-48598"/>
            <a:ext cx="17392491" cy="98126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7433" y="2926407"/>
            <a:ext cx="5259362" cy="6789095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TextBox 1"/>
          <p:cNvSpPr txBox="1"/>
          <p:nvPr/>
        </p:nvSpPr>
        <p:spPr>
          <a:xfrm>
            <a:off x="1386208" y="1774916"/>
            <a:ext cx="4693046" cy="485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2600">
                <a:solidFill>
                  <a:srgbClr val="0082A5"/>
                </a:solidFill>
                <a:latin typeface="Filson Pro Bold"/>
                <a:ea typeface="Filson Pro Bold"/>
                <a:cs typeface="Filson Pro Bold"/>
                <a:sym typeface="Filson Pro Bold"/>
              </a:defRPr>
            </a:lvl1pPr>
          </a:lstStyle>
          <a:p>
            <a:pPr/>
            <a:r>
              <a:t>What is Mindfulness?</a:t>
            </a:r>
          </a:p>
        </p:txBody>
      </p:sp>
      <p:pic>
        <p:nvPicPr>
          <p:cNvPr id="114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4102" y="478032"/>
            <a:ext cx="3429002" cy="838201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TextBox 10"/>
          <p:cNvSpPr txBox="1"/>
          <p:nvPr/>
        </p:nvSpPr>
        <p:spPr>
          <a:xfrm rot="16200000">
            <a:off x="12033797" y="8840062"/>
            <a:ext cx="1222844" cy="180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600">
                <a:solidFill>
                  <a:srgbClr val="004054"/>
                </a:solidFill>
              </a:defRPr>
            </a:lvl1pPr>
          </a:lstStyle>
          <a:p>
            <a:pPr/>
            <a:r>
              <a:t>© 2021 Do-Be Limited</a:t>
            </a:r>
          </a:p>
        </p:txBody>
      </p:sp>
      <p:grpSp>
        <p:nvGrpSpPr>
          <p:cNvPr id="119" name="Group 14"/>
          <p:cNvGrpSpPr/>
          <p:nvPr/>
        </p:nvGrpSpPr>
        <p:grpSpPr>
          <a:xfrm>
            <a:off x="6052939" y="2754201"/>
            <a:ext cx="5808722" cy="2126038"/>
            <a:chOff x="0" y="0"/>
            <a:chExt cx="5808720" cy="2126037"/>
          </a:xfrm>
        </p:grpSpPr>
        <p:sp>
          <p:nvSpPr>
            <p:cNvPr id="116" name="TextBox 12"/>
            <p:cNvSpPr txBox="1"/>
            <p:nvPr/>
          </p:nvSpPr>
          <p:spPr>
            <a:xfrm>
              <a:off x="368868" y="78800"/>
              <a:ext cx="5439853" cy="20472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>
                <a:defRPr b="1" sz="2300">
                  <a:solidFill>
                    <a:srgbClr val="004054"/>
                  </a:solidFill>
                  <a:latin typeface="Filson Pro Bold"/>
                  <a:ea typeface="Filson Pro Bold"/>
                  <a:cs typeface="Filson Pro Bold"/>
                  <a:sym typeface="Filson Pro Bold"/>
                </a:defRPr>
              </a:pPr>
              <a:r>
                <a:t>Mindfulness means paying attention</a:t>
              </a:r>
            </a:p>
            <a:p>
              <a:pPr algn="ctr">
                <a:defRPr b="1" sz="2300">
                  <a:solidFill>
                    <a:srgbClr val="004054"/>
                  </a:solidFill>
                  <a:latin typeface="Filson Pro Bold"/>
                  <a:ea typeface="Filson Pro Bold"/>
                  <a:cs typeface="Filson Pro Bold"/>
                  <a:sym typeface="Filson Pro Bold"/>
                </a:defRPr>
              </a:pPr>
              <a:r>
                <a:t>in a particular way: on purpose,</a:t>
              </a:r>
            </a:p>
            <a:p>
              <a:pPr algn="ctr">
                <a:defRPr b="1" sz="2300">
                  <a:solidFill>
                    <a:srgbClr val="004054"/>
                  </a:solidFill>
                  <a:latin typeface="Filson Pro Bold"/>
                  <a:ea typeface="Filson Pro Bold"/>
                  <a:cs typeface="Filson Pro Bold"/>
                  <a:sym typeface="Filson Pro Bold"/>
                </a:defRPr>
              </a:pPr>
              <a:r>
                <a:t>in the present moment, and</a:t>
              </a:r>
            </a:p>
            <a:p>
              <a:pPr algn="ctr">
                <a:defRPr b="1" sz="2300">
                  <a:solidFill>
                    <a:srgbClr val="004054"/>
                  </a:solidFill>
                  <a:latin typeface="Filson Pro Bold"/>
                  <a:ea typeface="Filson Pro Bold"/>
                  <a:cs typeface="Filson Pro Bold"/>
                  <a:sym typeface="Filson Pro Bold"/>
                </a:defRPr>
              </a:pPr>
              <a:r>
                <a:t>non-judgementally.</a:t>
              </a:r>
            </a:p>
            <a:p>
              <a:pPr algn="ctr">
                <a:defRPr b="1" sz="2300">
                  <a:solidFill>
                    <a:srgbClr val="004054"/>
                  </a:solidFill>
                  <a:latin typeface="Filson Pro Bold"/>
                  <a:ea typeface="Filson Pro Bold"/>
                  <a:cs typeface="Filson Pro Bold"/>
                  <a:sym typeface="Filson Pro Bold"/>
                </a:defRPr>
              </a:pPr>
            </a:p>
            <a:p>
              <a:pPr algn="ctr">
                <a:defRPr sz="1200">
                  <a:solidFill>
                    <a:srgbClr val="004054"/>
                  </a:solidFill>
                  <a:latin typeface="Filson Pro Regular"/>
                  <a:ea typeface="Filson Pro Regular"/>
                  <a:cs typeface="Filson Pro Regular"/>
                  <a:sym typeface="Filson Pro Regular"/>
                </a:defRPr>
              </a:pPr>
              <a:r>
                <a:t>Jon Kabat Zinn</a:t>
              </a:r>
            </a:p>
          </p:txBody>
        </p:sp>
        <p:sp>
          <p:nvSpPr>
            <p:cNvPr id="117" name="TextBox 5"/>
            <p:cNvSpPr txBox="1"/>
            <p:nvPr/>
          </p:nvSpPr>
          <p:spPr>
            <a:xfrm>
              <a:off x="0" y="0"/>
              <a:ext cx="453211" cy="1005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6000">
                  <a:solidFill>
                    <a:srgbClr val="D30F8D"/>
                  </a:solidFill>
                  <a:latin typeface="Filson Pro Medium"/>
                  <a:ea typeface="Filson Pro Medium"/>
                  <a:cs typeface="Filson Pro Medium"/>
                  <a:sym typeface="Filson Pro Medium"/>
                </a:defRPr>
              </a:lvl1pPr>
            </a:lstStyle>
            <a:p>
              <a:pPr/>
              <a:r>
                <a:t>“</a:t>
              </a:r>
            </a:p>
          </p:txBody>
        </p:sp>
        <p:sp>
          <p:nvSpPr>
            <p:cNvPr id="118" name="TextBox 6"/>
            <p:cNvSpPr txBox="1"/>
            <p:nvPr/>
          </p:nvSpPr>
          <p:spPr>
            <a:xfrm>
              <a:off x="4497962" y="1094460"/>
              <a:ext cx="441791" cy="1005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6000">
                  <a:solidFill>
                    <a:srgbClr val="D30F8D"/>
                  </a:solidFill>
                  <a:latin typeface="Filson Pro Medium"/>
                  <a:ea typeface="Filson Pro Medium"/>
                  <a:cs typeface="Filson Pro Medium"/>
                  <a:sym typeface="Filson Pro Medium"/>
                </a:defRPr>
              </a:lvl1pPr>
            </a:lstStyle>
            <a:p>
              <a:pPr/>
              <a:r>
                <a:t>”</a:t>
              </a:r>
            </a:p>
          </p:txBody>
        </p:sp>
      </p:grpSp>
      <p:grpSp>
        <p:nvGrpSpPr>
          <p:cNvPr id="123" name="Group 15"/>
          <p:cNvGrpSpPr/>
          <p:nvPr/>
        </p:nvGrpSpPr>
        <p:grpSpPr>
          <a:xfrm>
            <a:off x="6691575" y="6227045"/>
            <a:ext cx="4519682" cy="1769867"/>
            <a:chOff x="0" y="0"/>
            <a:chExt cx="4519680" cy="1769866"/>
          </a:xfrm>
        </p:grpSpPr>
        <p:sp>
          <p:nvSpPr>
            <p:cNvPr id="120" name="TextBox 11"/>
            <p:cNvSpPr txBox="1"/>
            <p:nvPr/>
          </p:nvSpPr>
          <p:spPr>
            <a:xfrm>
              <a:off x="56004" y="78230"/>
              <a:ext cx="4463677" cy="16916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>
                <a:defRPr b="1" sz="2300">
                  <a:solidFill>
                    <a:srgbClr val="004054"/>
                  </a:solidFill>
                  <a:latin typeface="Filson Pro Bold"/>
                  <a:ea typeface="Filson Pro Bold"/>
                  <a:cs typeface="Filson Pro Bold"/>
                  <a:sym typeface="Filson Pro Bold"/>
                </a:defRPr>
              </a:pPr>
              <a:r>
                <a:t>Mindfulness isn’t difficult,</a:t>
              </a:r>
            </a:p>
            <a:p>
              <a:pPr algn="ctr">
                <a:defRPr b="1" sz="2300">
                  <a:solidFill>
                    <a:srgbClr val="004054"/>
                  </a:solidFill>
                  <a:latin typeface="Filson Pro Bold"/>
                  <a:ea typeface="Filson Pro Bold"/>
                  <a:cs typeface="Filson Pro Bold"/>
                  <a:sym typeface="Filson Pro Bold"/>
                </a:defRPr>
              </a:pPr>
              <a:r>
                <a:t>we just need to remember</a:t>
              </a:r>
            </a:p>
            <a:p>
              <a:pPr algn="ctr">
                <a:defRPr b="1" sz="2300">
                  <a:solidFill>
                    <a:srgbClr val="004054"/>
                  </a:solidFill>
                  <a:latin typeface="Filson Pro Bold"/>
                  <a:ea typeface="Filson Pro Bold"/>
                  <a:cs typeface="Filson Pro Bold"/>
                  <a:sym typeface="Filson Pro Bold"/>
                </a:defRPr>
              </a:pPr>
              <a:r>
                <a:t>to do it.</a:t>
              </a:r>
            </a:p>
            <a:p>
              <a:pPr algn="ctr">
                <a:defRPr sz="2300">
                  <a:solidFill>
                    <a:srgbClr val="004054"/>
                  </a:solidFill>
                  <a:latin typeface="Filson Pro Medium"/>
                  <a:ea typeface="Filson Pro Medium"/>
                  <a:cs typeface="Filson Pro Medium"/>
                  <a:sym typeface="Filson Pro Medium"/>
                </a:defRPr>
              </a:pPr>
            </a:p>
            <a:p>
              <a:pPr algn="ctr">
                <a:defRPr sz="1200">
                  <a:solidFill>
                    <a:srgbClr val="004054"/>
                  </a:solidFill>
                  <a:latin typeface="Filson Pro Regular"/>
                  <a:ea typeface="Filson Pro Regular"/>
                  <a:cs typeface="Filson Pro Regular"/>
                  <a:sym typeface="Filson Pro Regular"/>
                </a:defRPr>
              </a:pPr>
              <a:r>
                <a:t>Sharon Salzberg</a:t>
              </a:r>
            </a:p>
          </p:txBody>
        </p:sp>
        <p:sp>
          <p:nvSpPr>
            <p:cNvPr id="121" name="TextBox 7"/>
            <p:cNvSpPr txBox="1"/>
            <p:nvPr/>
          </p:nvSpPr>
          <p:spPr>
            <a:xfrm>
              <a:off x="0" y="0"/>
              <a:ext cx="453211" cy="1005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6000">
                  <a:solidFill>
                    <a:srgbClr val="D30F8D"/>
                  </a:solidFill>
                  <a:latin typeface="Filson Pro Medium"/>
                  <a:ea typeface="Filson Pro Medium"/>
                  <a:cs typeface="Filson Pro Medium"/>
                  <a:sym typeface="Filson Pro Medium"/>
                </a:defRPr>
              </a:lvl1pPr>
            </a:lstStyle>
            <a:p>
              <a:pPr/>
              <a:r>
                <a:t>“</a:t>
              </a:r>
            </a:p>
          </p:txBody>
        </p:sp>
        <p:sp>
          <p:nvSpPr>
            <p:cNvPr id="122" name="TextBox 9"/>
            <p:cNvSpPr txBox="1"/>
            <p:nvPr/>
          </p:nvSpPr>
          <p:spPr>
            <a:xfrm>
              <a:off x="2840158" y="728830"/>
              <a:ext cx="441791" cy="1005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6000">
                  <a:solidFill>
                    <a:srgbClr val="D30F8D"/>
                  </a:solidFill>
                  <a:latin typeface="Filson Pro Medium"/>
                  <a:ea typeface="Filson Pro Medium"/>
                  <a:cs typeface="Filson Pro Medium"/>
                  <a:sym typeface="Filson Pro Medium"/>
                </a:defRPr>
              </a:lvl1pPr>
            </a:lstStyle>
            <a:p>
              <a:pPr/>
              <a:r>
                <a:t>”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27075" y="1539784"/>
            <a:ext cx="6477002" cy="6400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4102" y="478032"/>
            <a:ext cx="3429002" cy="838201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TextBox 29"/>
          <p:cNvSpPr txBox="1"/>
          <p:nvPr/>
        </p:nvSpPr>
        <p:spPr>
          <a:xfrm rot="16200000">
            <a:off x="12033797" y="8840062"/>
            <a:ext cx="1222844" cy="180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600">
                <a:solidFill>
                  <a:srgbClr val="004054"/>
                </a:solidFill>
              </a:defRPr>
            </a:lvl1pPr>
          </a:lstStyle>
          <a:p>
            <a:pPr/>
            <a:r>
              <a:t>© 2021 Do-Be Limited</a:t>
            </a:r>
          </a:p>
        </p:txBody>
      </p:sp>
      <p:sp>
        <p:nvSpPr>
          <p:cNvPr id="128" name="TextBox 30"/>
          <p:cNvSpPr txBox="1"/>
          <p:nvPr/>
        </p:nvSpPr>
        <p:spPr>
          <a:xfrm>
            <a:off x="1386208" y="1774916"/>
            <a:ext cx="4351402" cy="6517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2600">
                <a:solidFill>
                  <a:srgbClr val="0082A5"/>
                </a:solidFill>
                <a:latin typeface="Filson Pro Bold"/>
                <a:ea typeface="Filson Pro Bold"/>
                <a:cs typeface="Filson Pro Bold"/>
                <a:sym typeface="Filson Pro Bold"/>
              </a:defRPr>
            </a:pPr>
            <a:r>
              <a:t>Benefits</a:t>
            </a:r>
          </a:p>
          <a:p>
            <a:pPr>
              <a:defRPr b="1" sz="2600">
                <a:solidFill>
                  <a:srgbClr val="0082A5"/>
                </a:solidFill>
                <a:latin typeface="Filson Pro Bold"/>
                <a:ea typeface="Filson Pro Bold"/>
                <a:cs typeface="Filson Pro Bold"/>
                <a:sym typeface="Filson Pro Bold"/>
              </a:defRPr>
            </a:pPr>
          </a:p>
          <a:p>
            <a:pPr>
              <a:defRPr b="1" sz="2000">
                <a:solidFill>
                  <a:srgbClr val="D30F8D"/>
                </a:solidFill>
                <a:latin typeface="Filson Pro Bold"/>
                <a:ea typeface="Filson Pro Bold"/>
                <a:cs typeface="Filson Pro Bold"/>
                <a:sym typeface="Filson Pro Bold"/>
              </a:defRPr>
            </a:pPr>
            <a:r>
              <a:t>Adults</a:t>
            </a:r>
          </a:p>
          <a:p>
            <a:pPr marL="342900" indent="-342900">
              <a:buSzPct val="100000"/>
              <a:buFont typeface="Arial"/>
              <a:buChar char="•"/>
              <a:defRPr sz="1800">
                <a:solidFill>
                  <a:srgbClr val="004054"/>
                </a:solidFill>
                <a:latin typeface="Filson Pro Regular"/>
                <a:ea typeface="Filson Pro Regular"/>
                <a:cs typeface="Filson Pro Regular"/>
                <a:sym typeface="Filson Pro Regular"/>
              </a:defRPr>
            </a:pPr>
          </a:p>
          <a:p>
            <a:pPr>
              <a:lnSpc>
                <a:spcPct val="150000"/>
              </a:lnSpc>
              <a:defRPr sz="1800">
                <a:solidFill>
                  <a:srgbClr val="D30F8D"/>
                </a:solidFill>
                <a:latin typeface="Filson Pro Regular"/>
                <a:ea typeface="Filson Pro Regular"/>
                <a:cs typeface="Filson Pro Regular"/>
                <a:sym typeface="Filson Pro Regular"/>
              </a:defRPr>
            </a:pPr>
            <a:r>
              <a:t>• </a:t>
            </a:r>
            <a:r>
              <a:rPr>
                <a:solidFill>
                  <a:srgbClr val="004054"/>
                </a:solidFill>
              </a:rPr>
              <a:t>Improves attention/ concentration</a:t>
            </a:r>
            <a:endParaRPr>
              <a:solidFill>
                <a:srgbClr val="004054"/>
              </a:solidFill>
            </a:endParaRPr>
          </a:p>
          <a:p>
            <a:pPr>
              <a:lnSpc>
                <a:spcPct val="150000"/>
              </a:lnSpc>
              <a:defRPr sz="1800">
                <a:solidFill>
                  <a:srgbClr val="D30F8D"/>
                </a:solidFill>
                <a:latin typeface="Filson Pro Regular"/>
                <a:ea typeface="Filson Pro Regular"/>
                <a:cs typeface="Filson Pro Regular"/>
                <a:sym typeface="Filson Pro Regular"/>
              </a:defRPr>
            </a:pPr>
            <a:r>
              <a:t>• </a:t>
            </a:r>
            <a:r>
              <a:rPr>
                <a:solidFill>
                  <a:srgbClr val="004054"/>
                </a:solidFill>
              </a:rPr>
              <a:t>Lessens reactivity</a:t>
            </a:r>
            <a:endParaRPr>
              <a:solidFill>
                <a:srgbClr val="004054"/>
              </a:solidFill>
            </a:endParaRPr>
          </a:p>
          <a:p>
            <a:pPr>
              <a:lnSpc>
                <a:spcPct val="150000"/>
              </a:lnSpc>
              <a:defRPr sz="1800">
                <a:solidFill>
                  <a:srgbClr val="D30F8D"/>
                </a:solidFill>
                <a:latin typeface="Filson Pro Regular"/>
                <a:ea typeface="Filson Pro Regular"/>
                <a:cs typeface="Filson Pro Regular"/>
                <a:sym typeface="Filson Pro Regular"/>
              </a:defRPr>
            </a:pPr>
            <a:r>
              <a:t>• </a:t>
            </a:r>
            <a:r>
              <a:rPr>
                <a:solidFill>
                  <a:srgbClr val="004054"/>
                </a:solidFill>
              </a:rPr>
              <a:t>Improves depression/anxiety</a:t>
            </a:r>
            <a:endParaRPr>
              <a:solidFill>
                <a:srgbClr val="004054"/>
              </a:solidFill>
            </a:endParaRPr>
          </a:p>
          <a:p>
            <a:pPr>
              <a:lnSpc>
                <a:spcPct val="150000"/>
              </a:lnSpc>
              <a:defRPr sz="1800">
                <a:solidFill>
                  <a:srgbClr val="D30F8D"/>
                </a:solidFill>
                <a:latin typeface="Filson Pro Regular"/>
                <a:ea typeface="Filson Pro Regular"/>
                <a:cs typeface="Filson Pro Regular"/>
                <a:sym typeface="Filson Pro Regular"/>
              </a:defRPr>
            </a:pPr>
            <a:r>
              <a:t>• </a:t>
            </a:r>
            <a:r>
              <a:rPr>
                <a:solidFill>
                  <a:srgbClr val="004054"/>
                </a:solidFill>
              </a:rPr>
              <a:t>Improves self-compassion and</a:t>
            </a:r>
            <a:endParaRPr>
              <a:solidFill>
                <a:srgbClr val="004054"/>
              </a:solidFill>
            </a:endParaRPr>
          </a:p>
          <a:p>
            <a:pPr>
              <a:lnSpc>
                <a:spcPct val="150000"/>
              </a:lnSpc>
              <a:defRPr sz="1800">
                <a:solidFill>
                  <a:srgbClr val="FFFFFF"/>
                </a:solidFill>
                <a:latin typeface="Filson Pro Regular"/>
                <a:ea typeface="Filson Pro Regular"/>
                <a:cs typeface="Filson Pro Regular"/>
                <a:sym typeface="Filson Pro Regular"/>
              </a:defRPr>
            </a:pPr>
            <a:r>
              <a:t>• </a:t>
            </a:r>
            <a:r>
              <a:rPr>
                <a:solidFill>
                  <a:srgbClr val="004054"/>
                </a:solidFill>
              </a:rPr>
              <a:t>compassion for others</a:t>
            </a:r>
            <a:endParaRPr>
              <a:solidFill>
                <a:srgbClr val="004054"/>
              </a:solidFill>
            </a:endParaRPr>
          </a:p>
          <a:p>
            <a:pPr>
              <a:lnSpc>
                <a:spcPct val="150000"/>
              </a:lnSpc>
              <a:defRPr sz="1800">
                <a:solidFill>
                  <a:srgbClr val="D30F8D"/>
                </a:solidFill>
                <a:latin typeface="Filson Pro Regular"/>
                <a:ea typeface="Filson Pro Regular"/>
                <a:cs typeface="Filson Pro Regular"/>
                <a:sym typeface="Filson Pro Regular"/>
              </a:defRPr>
            </a:pPr>
            <a:r>
              <a:t>• </a:t>
            </a:r>
            <a:r>
              <a:rPr>
                <a:solidFill>
                  <a:srgbClr val="004054"/>
                </a:solidFill>
              </a:rPr>
              <a:t>Builds resilience</a:t>
            </a:r>
            <a:endParaRPr>
              <a:solidFill>
                <a:srgbClr val="004054"/>
              </a:solidFill>
            </a:endParaRPr>
          </a:p>
          <a:p>
            <a:pPr>
              <a:lnSpc>
                <a:spcPct val="150000"/>
              </a:lnSpc>
              <a:defRPr sz="1800">
                <a:solidFill>
                  <a:srgbClr val="004054"/>
                </a:solidFill>
                <a:latin typeface="Filson Pro Regular"/>
                <a:ea typeface="Filson Pro Regular"/>
                <a:cs typeface="Filson Pro Regular"/>
                <a:sym typeface="Filson Pro Regular"/>
              </a:defRPr>
            </a:pPr>
          </a:p>
          <a:p>
            <a:pPr>
              <a:defRPr b="1" sz="2000">
                <a:solidFill>
                  <a:srgbClr val="D30F8D"/>
                </a:solidFill>
                <a:latin typeface="Filson Pro Bold"/>
                <a:ea typeface="Filson Pro Bold"/>
                <a:cs typeface="Filson Pro Bold"/>
                <a:sym typeface="Filson Pro Bold"/>
              </a:defRPr>
            </a:pPr>
            <a:r>
              <a:t>Young</a:t>
            </a:r>
            <a:r>
              <a:rPr>
                <a:solidFill>
                  <a:srgbClr val="004054"/>
                </a:solidFill>
              </a:rPr>
              <a:t> </a:t>
            </a:r>
            <a:r>
              <a:t>Adults</a:t>
            </a:r>
          </a:p>
          <a:p>
            <a:pPr marL="342900" indent="-342900">
              <a:buSzPct val="100000"/>
              <a:buFont typeface="Arial"/>
              <a:buChar char="•"/>
              <a:defRPr sz="1800">
                <a:solidFill>
                  <a:srgbClr val="004054"/>
                </a:solidFill>
              </a:defRPr>
            </a:pPr>
          </a:p>
          <a:p>
            <a:pPr>
              <a:lnSpc>
                <a:spcPct val="150000"/>
              </a:lnSpc>
              <a:defRPr sz="1800">
                <a:solidFill>
                  <a:srgbClr val="D30F8D"/>
                </a:solidFill>
                <a:latin typeface="Filson Pro Regular"/>
                <a:ea typeface="Filson Pro Regular"/>
                <a:cs typeface="Filson Pro Regular"/>
                <a:sym typeface="Filson Pro Regular"/>
              </a:defRPr>
            </a:pPr>
            <a:r>
              <a:t>• </a:t>
            </a:r>
            <a:r>
              <a:rPr>
                <a:solidFill>
                  <a:srgbClr val="004054"/>
                </a:solidFill>
              </a:rPr>
              <a:t>Improves attention</a:t>
            </a:r>
            <a:endParaRPr>
              <a:solidFill>
                <a:srgbClr val="004054"/>
              </a:solidFill>
            </a:endParaRPr>
          </a:p>
          <a:p>
            <a:pPr>
              <a:lnSpc>
                <a:spcPct val="150000"/>
              </a:lnSpc>
              <a:defRPr sz="1800">
                <a:solidFill>
                  <a:srgbClr val="D30F8D"/>
                </a:solidFill>
                <a:latin typeface="Filson Pro Regular"/>
                <a:ea typeface="Filson Pro Regular"/>
                <a:cs typeface="Filson Pro Regular"/>
                <a:sym typeface="Filson Pro Regular"/>
              </a:defRPr>
            </a:pPr>
            <a:r>
              <a:t>• </a:t>
            </a:r>
            <a:r>
              <a:rPr>
                <a:solidFill>
                  <a:srgbClr val="004054"/>
                </a:solidFill>
              </a:rPr>
              <a:t>Improves self-regulation</a:t>
            </a:r>
            <a:endParaRPr>
              <a:solidFill>
                <a:srgbClr val="004054"/>
              </a:solidFill>
            </a:endParaRPr>
          </a:p>
          <a:p>
            <a:pPr>
              <a:lnSpc>
                <a:spcPct val="150000"/>
              </a:lnSpc>
              <a:defRPr sz="1800">
                <a:solidFill>
                  <a:srgbClr val="D30F8D"/>
                </a:solidFill>
                <a:latin typeface="Filson Pro Regular"/>
                <a:ea typeface="Filson Pro Regular"/>
                <a:cs typeface="Filson Pro Regular"/>
                <a:sym typeface="Filson Pro Regular"/>
              </a:defRPr>
            </a:pPr>
            <a:r>
              <a:t>• </a:t>
            </a:r>
            <a:r>
              <a:rPr>
                <a:solidFill>
                  <a:srgbClr val="004054"/>
                </a:solidFill>
              </a:rPr>
              <a:t>Improves skills like compassion, </a:t>
            </a:r>
            <a:endParaRPr>
              <a:solidFill>
                <a:srgbClr val="004054"/>
              </a:solidFill>
            </a:endParaRPr>
          </a:p>
          <a:p>
            <a:pPr>
              <a:lnSpc>
                <a:spcPct val="150000"/>
              </a:lnSpc>
              <a:defRPr sz="1800">
                <a:solidFill>
                  <a:srgbClr val="FFFFFF"/>
                </a:solidFill>
                <a:latin typeface="Filson Pro Regular"/>
                <a:ea typeface="Filson Pro Regular"/>
                <a:cs typeface="Filson Pro Regular"/>
                <a:sym typeface="Filson Pro Regular"/>
              </a:defRPr>
            </a:pPr>
            <a:r>
              <a:t>• </a:t>
            </a:r>
            <a:r>
              <a:rPr>
                <a:solidFill>
                  <a:srgbClr val="004054"/>
                </a:solidFill>
              </a:rPr>
              <a:t>kindness and empathy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Box 1"/>
          <p:cNvSpPr txBox="1"/>
          <p:nvPr/>
        </p:nvSpPr>
        <p:spPr>
          <a:xfrm>
            <a:off x="1386209" y="1821385"/>
            <a:ext cx="10064112" cy="485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2600">
                <a:solidFill>
                  <a:srgbClr val="0082A5"/>
                </a:solidFill>
                <a:latin typeface="Filson Pro Bold"/>
                <a:ea typeface="Filson Pro Bold"/>
                <a:cs typeface="Filson Pro Bold"/>
                <a:sym typeface="Filson Pro Bold"/>
              </a:defRPr>
            </a:lvl1pPr>
          </a:lstStyle>
          <a:p>
            <a:pPr/>
            <a:r>
              <a:t>Short Mindful Breathing Practice</a:t>
            </a:r>
          </a:p>
        </p:txBody>
      </p:sp>
      <p:pic>
        <p:nvPicPr>
          <p:cNvPr id="131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4102" y="478032"/>
            <a:ext cx="3429001" cy="838201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TextBox 5"/>
          <p:cNvSpPr txBox="1"/>
          <p:nvPr/>
        </p:nvSpPr>
        <p:spPr>
          <a:xfrm rot="16200000">
            <a:off x="12033797" y="8840062"/>
            <a:ext cx="1222843" cy="180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600">
                <a:solidFill>
                  <a:srgbClr val="004054"/>
                </a:solidFill>
              </a:defRPr>
            </a:lvl1pPr>
          </a:lstStyle>
          <a:p>
            <a:pPr/>
            <a:r>
              <a:t>© 2021 Do-Be Limited</a:t>
            </a:r>
          </a:p>
        </p:txBody>
      </p:sp>
      <p:grpSp>
        <p:nvGrpSpPr>
          <p:cNvPr id="136" name="Group 9"/>
          <p:cNvGrpSpPr/>
          <p:nvPr/>
        </p:nvGrpSpPr>
        <p:grpSpPr>
          <a:xfrm>
            <a:off x="1523602" y="3439385"/>
            <a:ext cx="7752920" cy="1871300"/>
            <a:chOff x="0" y="0"/>
            <a:chExt cx="7752918" cy="1871299"/>
          </a:xfrm>
        </p:grpSpPr>
        <p:sp>
          <p:nvSpPr>
            <p:cNvPr id="133" name="TextBox 10"/>
            <p:cNvSpPr txBox="1"/>
            <p:nvPr/>
          </p:nvSpPr>
          <p:spPr>
            <a:xfrm>
              <a:off x="411966" y="179662"/>
              <a:ext cx="7340953" cy="16916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>
                <a:defRPr b="1" sz="2300">
                  <a:solidFill>
                    <a:srgbClr val="004054"/>
                  </a:solidFill>
                  <a:latin typeface="Filson Pro Bold"/>
                  <a:ea typeface="Filson Pro Bold"/>
                  <a:cs typeface="Filson Pro Bold"/>
                  <a:sym typeface="Filson Pro Bold"/>
                </a:defRPr>
              </a:pPr>
              <a:r>
                <a:t>You yourself, </a:t>
              </a:r>
            </a:p>
            <a:p>
              <a:pPr>
                <a:defRPr b="1" sz="2300">
                  <a:solidFill>
                    <a:srgbClr val="004054"/>
                  </a:solidFill>
                  <a:latin typeface="Filson Pro Bold"/>
                  <a:ea typeface="Filson Pro Bold"/>
                  <a:cs typeface="Filson Pro Bold"/>
                  <a:sym typeface="Filson Pro Bold"/>
                </a:defRPr>
              </a:pPr>
              <a:r>
                <a:t>as much as anybody in the entire universe,</a:t>
              </a:r>
            </a:p>
            <a:p>
              <a:pPr>
                <a:defRPr b="1" sz="2300">
                  <a:solidFill>
                    <a:srgbClr val="004054"/>
                  </a:solidFill>
                  <a:latin typeface="Filson Pro Bold"/>
                  <a:ea typeface="Filson Pro Bold"/>
                  <a:cs typeface="Filson Pro Bold"/>
                  <a:sym typeface="Filson Pro Bold"/>
                </a:defRPr>
              </a:pPr>
              <a:r>
                <a:t>deserve your love and affection.”</a:t>
              </a:r>
            </a:p>
            <a:p>
              <a:pPr>
                <a:defRPr b="1" sz="2300">
                  <a:solidFill>
                    <a:srgbClr val="004054"/>
                  </a:solidFill>
                  <a:latin typeface="Filson Pro Bold"/>
                  <a:ea typeface="Filson Pro Bold"/>
                  <a:cs typeface="Filson Pro Bold"/>
                  <a:sym typeface="Filson Pro Bold"/>
                </a:defRPr>
              </a:pPr>
            </a:p>
            <a:p>
              <a:pPr>
                <a:defRPr sz="1200">
                  <a:solidFill>
                    <a:srgbClr val="004054"/>
                  </a:solidFill>
                  <a:latin typeface="Filson Pro Regular"/>
                  <a:ea typeface="Filson Pro Regular"/>
                  <a:cs typeface="Filson Pro Regular"/>
                  <a:sym typeface="Filson Pro Regular"/>
                </a:defRPr>
              </a:pPr>
              <a:r>
                <a:t>Buddha</a:t>
              </a:r>
            </a:p>
          </p:txBody>
        </p:sp>
        <p:sp>
          <p:nvSpPr>
            <p:cNvPr id="134" name="TextBox 11"/>
            <p:cNvSpPr txBox="1"/>
            <p:nvPr/>
          </p:nvSpPr>
          <p:spPr>
            <a:xfrm>
              <a:off x="0" y="0"/>
              <a:ext cx="520035" cy="1005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b="1" sz="6000">
                  <a:solidFill>
                    <a:srgbClr val="D30F8D"/>
                  </a:solidFill>
                  <a:latin typeface="Filson Pro Bold"/>
                  <a:ea typeface="Filson Pro Bold"/>
                  <a:cs typeface="Filson Pro Bold"/>
                  <a:sym typeface="Filson Pro Bold"/>
                </a:defRPr>
              </a:lvl1pPr>
            </a:lstStyle>
            <a:p>
              <a:pPr/>
              <a:r>
                <a:t>“</a:t>
              </a:r>
            </a:p>
          </p:txBody>
        </p:sp>
        <p:sp>
          <p:nvSpPr>
            <p:cNvPr id="135" name="TextBox 12"/>
            <p:cNvSpPr txBox="1"/>
            <p:nvPr/>
          </p:nvSpPr>
          <p:spPr>
            <a:xfrm>
              <a:off x="6630589" y="452902"/>
              <a:ext cx="520035" cy="1005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b="1" sz="6000">
                  <a:solidFill>
                    <a:srgbClr val="D30F8D"/>
                  </a:solidFill>
                  <a:latin typeface="Filson Pro Bold"/>
                  <a:ea typeface="Filson Pro Bold"/>
                  <a:cs typeface="Filson Pro Bold"/>
                  <a:sym typeface="Filson Pro Bold"/>
                </a:defRPr>
              </a:lvl1pPr>
            </a:lstStyle>
            <a:p>
              <a:pPr/>
              <a:r>
                <a:t>”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1886" y="383193"/>
            <a:ext cx="3452327" cy="868582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TextBox 4"/>
          <p:cNvSpPr txBox="1"/>
          <p:nvPr/>
        </p:nvSpPr>
        <p:spPr>
          <a:xfrm>
            <a:off x="16194" y="1946655"/>
            <a:ext cx="6426056" cy="1143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3600">
                <a:solidFill>
                  <a:srgbClr val="F384A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Why I got into Mindfulness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roup 15"/>
          <p:cNvGrpSpPr/>
          <p:nvPr/>
        </p:nvGrpSpPr>
        <p:grpSpPr>
          <a:xfrm>
            <a:off x="7063162" y="1693961"/>
            <a:ext cx="5606978" cy="7847690"/>
            <a:chOff x="0" y="0"/>
            <a:chExt cx="5606977" cy="7847690"/>
          </a:xfrm>
        </p:grpSpPr>
        <p:pic>
          <p:nvPicPr>
            <p:cNvPr id="141" name="Picture 8" descr="Picture 8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1930076"/>
              <a:ext cx="5606978" cy="59176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2" name="TextBox 2"/>
            <p:cNvSpPr txBox="1"/>
            <p:nvPr/>
          </p:nvSpPr>
          <p:spPr>
            <a:xfrm>
              <a:off x="1332496" y="58579"/>
              <a:ext cx="1470993" cy="3327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 sz="1600">
                  <a:solidFill>
                    <a:srgbClr val="F284AC"/>
                  </a:solidFill>
                  <a:latin typeface="Filson Pro Medium"/>
                  <a:ea typeface="Filson Pro Medium"/>
                  <a:cs typeface="Filson Pro Medium"/>
                  <a:sym typeface="Filson Pro Medium"/>
                </a:defRPr>
              </a:lvl1pPr>
            </a:lstStyle>
            <a:p>
              <a:pPr/>
              <a:r>
                <a:t>Reflection</a:t>
              </a:r>
            </a:p>
          </p:txBody>
        </p:sp>
        <p:sp>
          <p:nvSpPr>
            <p:cNvPr id="143" name="TextBox 5"/>
            <p:cNvSpPr txBox="1"/>
            <p:nvPr/>
          </p:nvSpPr>
          <p:spPr>
            <a:xfrm>
              <a:off x="3870697" y="-1"/>
              <a:ext cx="1736280" cy="5740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 sz="1600">
                  <a:solidFill>
                    <a:srgbClr val="995F9A"/>
                  </a:solidFill>
                  <a:latin typeface="Filson Pro Medium"/>
                  <a:ea typeface="Filson Pro Medium"/>
                  <a:cs typeface="Filson Pro Medium"/>
                  <a:sym typeface="Filson Pro Medium"/>
                </a:defRPr>
              </a:lvl1pPr>
            </a:lstStyle>
            <a:p>
              <a:pPr/>
              <a:r>
                <a:t>Coping with Uncertainty</a:t>
              </a:r>
            </a:p>
          </p:txBody>
        </p:sp>
        <p:sp>
          <p:nvSpPr>
            <p:cNvPr id="144" name="TextBox 6"/>
            <p:cNvSpPr txBox="1"/>
            <p:nvPr/>
          </p:nvSpPr>
          <p:spPr>
            <a:xfrm>
              <a:off x="1059675" y="1284615"/>
              <a:ext cx="2063646" cy="5740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 sz="1600">
                  <a:solidFill>
                    <a:srgbClr val="FBAD17"/>
                  </a:solidFill>
                  <a:latin typeface="Filson Pro Medium"/>
                  <a:ea typeface="Filson Pro Medium"/>
                  <a:cs typeface="Filson Pro Medium"/>
                  <a:sym typeface="Filson Pro Medium"/>
                </a:defRPr>
              </a:lvl1pPr>
            </a:lstStyle>
            <a:p>
              <a:pPr/>
              <a:r>
                <a:t>Gratefulness and Positive Thoughts</a:t>
              </a:r>
            </a:p>
          </p:txBody>
        </p:sp>
        <p:sp>
          <p:nvSpPr>
            <p:cNvPr id="145" name="TextBox 9"/>
            <p:cNvSpPr txBox="1"/>
            <p:nvPr/>
          </p:nvSpPr>
          <p:spPr>
            <a:xfrm>
              <a:off x="385481" y="2144156"/>
              <a:ext cx="1228185" cy="5740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>
                <a:defRPr sz="1600">
                  <a:solidFill>
                    <a:srgbClr val="0082A5"/>
                  </a:solidFill>
                  <a:latin typeface="Filson Pro Medium"/>
                  <a:ea typeface="Filson Pro Medium"/>
                  <a:cs typeface="Filson Pro Medium"/>
                  <a:sym typeface="Filson Pro Medium"/>
                </a:defRPr>
              </a:pPr>
              <a:r>
                <a:t>Physical</a:t>
              </a:r>
            </a:p>
            <a:p>
              <a:pPr algn="ctr">
                <a:defRPr sz="1600">
                  <a:solidFill>
                    <a:srgbClr val="0082A5"/>
                  </a:solidFill>
                  <a:latin typeface="Filson Pro Medium"/>
                  <a:ea typeface="Filson Pro Medium"/>
                  <a:cs typeface="Filson Pro Medium"/>
                  <a:sym typeface="Filson Pro Medium"/>
                </a:defRPr>
              </a:pPr>
              <a:r>
                <a:t>Exercise</a:t>
              </a:r>
            </a:p>
          </p:txBody>
        </p:sp>
        <p:sp>
          <p:nvSpPr>
            <p:cNvPr id="146" name="TextBox 10"/>
            <p:cNvSpPr txBox="1"/>
            <p:nvPr/>
          </p:nvSpPr>
          <p:spPr>
            <a:xfrm>
              <a:off x="585359" y="708940"/>
              <a:ext cx="1371601" cy="3327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 sz="1600">
                  <a:solidFill>
                    <a:srgbClr val="5669AF"/>
                  </a:solidFill>
                  <a:latin typeface="Filson Pro Medium"/>
                  <a:ea typeface="Filson Pro Medium"/>
                  <a:cs typeface="Filson Pro Medium"/>
                  <a:sym typeface="Filson Pro Medium"/>
                </a:defRPr>
              </a:lvl1pPr>
            </a:lstStyle>
            <a:p>
              <a:pPr/>
              <a:r>
                <a:t>Nutrition</a:t>
              </a:r>
            </a:p>
          </p:txBody>
        </p:sp>
        <p:sp>
          <p:nvSpPr>
            <p:cNvPr id="147" name="TextBox 11"/>
            <p:cNvSpPr txBox="1"/>
            <p:nvPr/>
          </p:nvSpPr>
          <p:spPr>
            <a:xfrm>
              <a:off x="4435054" y="1118979"/>
              <a:ext cx="1163644" cy="3327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 sz="1600">
                  <a:solidFill>
                    <a:srgbClr val="D30F8D"/>
                  </a:solidFill>
                  <a:latin typeface="Filson Pro Medium"/>
                  <a:ea typeface="Filson Pro Medium"/>
                  <a:cs typeface="Filson Pro Medium"/>
                  <a:sym typeface="Filson Pro Medium"/>
                </a:defRPr>
              </a:lvl1pPr>
            </a:lstStyle>
            <a:p>
              <a:pPr/>
              <a:r>
                <a:t>Sleep</a:t>
              </a:r>
            </a:p>
          </p:txBody>
        </p:sp>
        <p:sp>
          <p:nvSpPr>
            <p:cNvPr id="148" name="TextBox 12"/>
            <p:cNvSpPr txBox="1"/>
            <p:nvPr/>
          </p:nvSpPr>
          <p:spPr>
            <a:xfrm>
              <a:off x="2231183" y="498404"/>
              <a:ext cx="2063646" cy="5740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>
                <a:defRPr sz="1600">
                  <a:solidFill>
                    <a:srgbClr val="B6CA34"/>
                  </a:solidFill>
                  <a:latin typeface="Filson Pro Medium"/>
                  <a:ea typeface="Filson Pro Medium"/>
                  <a:cs typeface="Filson Pro Medium"/>
                  <a:sym typeface="Filson Pro Medium"/>
                </a:defRPr>
              </a:pPr>
              <a:r>
                <a:t>Relationships</a:t>
              </a:r>
            </a:p>
            <a:p>
              <a:pPr algn="ctr">
                <a:defRPr sz="1600">
                  <a:solidFill>
                    <a:srgbClr val="B6CA34"/>
                  </a:solidFill>
                  <a:latin typeface="Filson Pro Medium"/>
                  <a:ea typeface="Filson Pro Medium"/>
                  <a:cs typeface="Filson Pro Medium"/>
                  <a:sym typeface="Filson Pro Medium"/>
                </a:defRPr>
              </a:pPr>
              <a:r>
                <a:t>and Connecting</a:t>
              </a:r>
            </a:p>
          </p:txBody>
        </p:sp>
        <p:sp>
          <p:nvSpPr>
            <p:cNvPr id="149" name="TextBox 14"/>
            <p:cNvSpPr txBox="1"/>
            <p:nvPr/>
          </p:nvSpPr>
          <p:spPr>
            <a:xfrm>
              <a:off x="3416165" y="1637690"/>
              <a:ext cx="1470994" cy="5740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>
                <a:defRPr sz="1600">
                  <a:solidFill>
                    <a:srgbClr val="1DBDBE"/>
                  </a:solidFill>
                  <a:latin typeface="Filson Pro Medium"/>
                  <a:ea typeface="Filson Pro Medium"/>
                  <a:cs typeface="Filson Pro Medium"/>
                  <a:sym typeface="Filson Pro Medium"/>
                </a:defRPr>
              </a:pPr>
              <a:r>
                <a:t>Device-free</a:t>
              </a:r>
            </a:p>
            <a:p>
              <a:pPr algn="ctr">
                <a:defRPr sz="1600">
                  <a:solidFill>
                    <a:srgbClr val="1DBDBE"/>
                  </a:solidFill>
                  <a:latin typeface="Filson Pro Medium"/>
                  <a:ea typeface="Filson Pro Medium"/>
                  <a:cs typeface="Filson Pro Medium"/>
                  <a:sym typeface="Filson Pro Medium"/>
                </a:defRPr>
              </a:pPr>
              <a:r>
                <a:t>Time</a:t>
              </a:r>
            </a:p>
          </p:txBody>
        </p:sp>
      </p:grpSp>
      <p:sp>
        <p:nvSpPr>
          <p:cNvPr id="151" name="TextBox 1"/>
          <p:cNvSpPr txBox="1"/>
          <p:nvPr/>
        </p:nvSpPr>
        <p:spPr>
          <a:xfrm>
            <a:off x="1386209" y="1821385"/>
            <a:ext cx="6386191" cy="2834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2600">
                <a:solidFill>
                  <a:srgbClr val="0082A5"/>
                </a:solidFill>
                <a:latin typeface="Filson Pro Bold"/>
                <a:ea typeface="Filson Pro Bold"/>
                <a:cs typeface="Filson Pro Bold"/>
                <a:sym typeface="Filson Pro Bold"/>
              </a:defRPr>
            </a:pPr>
            <a:r>
              <a:t>Resilience-based Recovery</a:t>
            </a:r>
          </a:p>
          <a:p>
            <a:pPr>
              <a:defRPr b="1" sz="2600">
                <a:solidFill>
                  <a:srgbClr val="0082A5"/>
                </a:solidFill>
                <a:latin typeface="Filson Pro Bold"/>
                <a:ea typeface="Filson Pro Bold"/>
                <a:cs typeface="Filson Pro Bold"/>
                <a:sym typeface="Filson Pro Bold"/>
              </a:defRPr>
            </a:pPr>
          </a:p>
          <a:p>
            <a:pPr>
              <a:lnSpc>
                <a:spcPct val="150000"/>
              </a:lnSpc>
              <a:defRPr sz="1800">
                <a:solidFill>
                  <a:srgbClr val="004054"/>
                </a:solidFill>
                <a:latin typeface="Filson Pro Regular"/>
                <a:ea typeface="Filson Pro Regular"/>
                <a:cs typeface="Filson Pro Regular"/>
                <a:sym typeface="Filson Pro Regular"/>
              </a:defRPr>
            </a:pPr>
            <a:r>
              <a:t>Inspiring and empowering mindfulness-based activities which build a ‘Mindfulness Toolbox’ to nurture healthy habits of </a:t>
            </a:r>
          </a:p>
          <a:p>
            <a:pPr>
              <a:lnSpc>
                <a:spcPct val="150000"/>
              </a:lnSpc>
              <a:defRPr sz="1800">
                <a:solidFill>
                  <a:srgbClr val="004054"/>
                </a:solidFill>
                <a:latin typeface="Filson Pro Regular"/>
                <a:ea typeface="Filson Pro Regular"/>
                <a:cs typeface="Filson Pro Regular"/>
                <a:sym typeface="Filson Pro Regular"/>
              </a:defRPr>
            </a:pPr>
            <a:r>
              <a:t>mind and essential coping skills.</a:t>
            </a:r>
          </a:p>
          <a:p>
            <a:pPr>
              <a:lnSpc>
                <a:spcPct val="150000"/>
              </a:lnSpc>
              <a:defRPr sz="1800">
                <a:solidFill>
                  <a:srgbClr val="004054"/>
                </a:solidFill>
                <a:latin typeface="Filson Pro Regular"/>
                <a:ea typeface="Filson Pro Regular"/>
                <a:cs typeface="Filson Pro Regular"/>
                <a:sym typeface="Filson Pro Regular"/>
              </a:defRPr>
            </a:pPr>
            <a:r>
              <a:t> </a:t>
            </a:r>
          </a:p>
        </p:txBody>
      </p:sp>
      <p:pic>
        <p:nvPicPr>
          <p:cNvPr id="152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4102" y="478032"/>
            <a:ext cx="3429001" cy="838201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TextBox 3"/>
          <p:cNvSpPr txBox="1"/>
          <p:nvPr/>
        </p:nvSpPr>
        <p:spPr>
          <a:xfrm rot="16200000">
            <a:off x="12033797" y="8840062"/>
            <a:ext cx="1222843" cy="180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600">
                <a:solidFill>
                  <a:srgbClr val="004054"/>
                </a:solidFill>
              </a:defRPr>
            </a:lvl1pPr>
          </a:lstStyle>
          <a:p>
            <a:pPr/>
            <a:r>
              <a:t>© 2021 Do-Be Limited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6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7" name="Screenshot 2021-05-18 at 12.27.00.png" descr="Screenshot 2021-05-18 at 12.27.0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79987" y="-256887"/>
            <a:ext cx="14544059" cy="10229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8755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8755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8755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8755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