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2954000" cy="9715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8755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idx="1"/>
          </p:nvPr>
        </p:nvSpPr>
        <p:spPr>
          <a:xfrm>
            <a:off x="891024" y="2587568"/>
            <a:ext cx="11178303" cy="6167424"/>
          </a:xfrm>
          <a:prstGeom prst="rect">
            <a:avLst/>
          </a:prstGeom>
        </p:spPr>
        <p:txBody>
          <a:bodyPr/>
          <a:lstStyle>
            <a:lvl2pPr indent="-371665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884274" y="2423317"/>
            <a:ext cx="11178304" cy="4043361"/>
          </a:xfrm>
          <a:prstGeom prst="rect">
            <a:avLst/>
          </a:prstGeom>
        </p:spPr>
        <p:txBody>
          <a:bodyPr anchor="b"/>
          <a:lstStyle>
            <a:lvl1pPr>
              <a:defRPr sz="85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884274" y="6504929"/>
            <a:ext cx="11178304" cy="212631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400"/>
            </a:lvl1pPr>
            <a:lvl2pPr marL="0" indent="0">
              <a:buSzTx/>
              <a:buFontTx/>
              <a:buNone/>
              <a:defRPr sz="3400"/>
            </a:lvl2pPr>
            <a:lvl3pPr marL="0" indent="0">
              <a:buSzTx/>
              <a:buFontTx/>
              <a:buNone/>
              <a:defRPr sz="3400"/>
            </a:lvl3pPr>
            <a:lvl4pPr marL="0" indent="0">
              <a:buSzTx/>
              <a:buFontTx/>
              <a:buNone/>
              <a:defRPr sz="3400"/>
            </a:lvl4pPr>
            <a:lvl5pPr marL="0" indent="0">
              <a:buSzTx/>
              <a:buFont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891024" y="2587568"/>
            <a:ext cx="5508150" cy="616742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/>
          <p:nvPr>
            <p:ph type="title"/>
          </p:nvPr>
        </p:nvSpPr>
        <p:spPr>
          <a:xfrm>
            <a:off x="892711" y="648018"/>
            <a:ext cx="4180052" cy="226806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47" name="Body Level One…"/>
          <p:cNvSpPr txBox="1"/>
          <p:nvPr>
            <p:ph type="body" sz="half" idx="1"/>
          </p:nvPr>
        </p:nvSpPr>
        <p:spPr>
          <a:xfrm>
            <a:off x="5509836" y="1399538"/>
            <a:ext cx="6561178" cy="6907690"/>
          </a:xfrm>
          <a:prstGeom prst="rect">
            <a:avLst/>
          </a:prstGeom>
        </p:spPr>
        <p:txBody>
          <a:bodyPr/>
          <a:lstStyle>
            <a:lvl1pPr marL="324018" indent="-324018">
              <a:defRPr sz="4500"/>
            </a:lvl1pPr>
            <a:lvl2pPr marL="1021900" indent="-373866">
              <a:defRPr sz="4500"/>
            </a:lvl2pPr>
            <a:lvl3pPr marL="1724916" indent="-428846">
              <a:defRPr sz="4500"/>
            </a:lvl3pPr>
            <a:lvl4pPr marL="2464847" indent="-520743">
              <a:defRPr sz="4500"/>
            </a:lvl4pPr>
            <a:lvl5pPr marL="3112884" indent="-520743"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Text Placeholder 3"/>
          <p:cNvSpPr/>
          <p:nvPr>
            <p:ph type="body" sz="quarter" idx="21"/>
          </p:nvPr>
        </p:nvSpPr>
        <p:spPr>
          <a:xfrm>
            <a:off x="892712" y="2916078"/>
            <a:ext cx="4180050" cy="540239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892711" y="648018"/>
            <a:ext cx="4180052" cy="226806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Title Text</a:t>
            </a:r>
          </a:p>
        </p:txBody>
      </p:sp>
      <p:sp>
        <p:nvSpPr>
          <p:cNvPr id="57" name="Picture Placeholder 2"/>
          <p:cNvSpPr/>
          <p:nvPr>
            <p:ph type="pic" sz="half" idx="21"/>
          </p:nvPr>
        </p:nvSpPr>
        <p:spPr>
          <a:xfrm>
            <a:off x="5509836" y="1399538"/>
            <a:ext cx="6561178" cy="69076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892711" y="2916078"/>
            <a:ext cx="4180052" cy="540239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200"/>
            </a:lvl1pPr>
            <a:lvl2pPr marL="0" indent="0">
              <a:buSzTx/>
              <a:buFontTx/>
              <a:buNone/>
              <a:defRPr sz="2200"/>
            </a:lvl2pPr>
            <a:lvl3pPr marL="0" indent="0">
              <a:buSzTx/>
              <a:buFontTx/>
              <a:buNone/>
              <a:defRPr sz="2200"/>
            </a:lvl3pPr>
            <a:lvl4pPr marL="0" indent="0">
              <a:buSzTx/>
              <a:buFontTx/>
              <a:buNone/>
              <a:defRPr sz="2200"/>
            </a:lvl4pPr>
            <a:lvl5pPr marL="0" indent="0"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9274750" y="517514"/>
            <a:ext cx="2794578" cy="823747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xfrm>
            <a:off x="891024" y="517514"/>
            <a:ext cx="8221724" cy="82374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91024" y="517515"/>
            <a:ext cx="11178303" cy="1878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91024" y="2587568"/>
            <a:ext cx="11178303" cy="6167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746339" y="9112760"/>
            <a:ext cx="322989" cy="31048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7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29607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24016" marR="0" indent="-32401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19702" marR="0" indent="-371665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747379" marR="0" indent="-451310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449571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3097608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745643" marR="0" indent="-505467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393679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5041713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689748" marR="0" indent="-505466" algn="l" defTabSz="129607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9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8755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7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http://www.Do-BeMindful.com" TargetMode="External"/><Relationship Id="rId4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4"/>
          <p:cNvSpPr txBox="1"/>
          <p:nvPr/>
        </p:nvSpPr>
        <p:spPr>
          <a:xfrm>
            <a:off x="0" y="7808359"/>
            <a:ext cx="12954000" cy="189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3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</a:p>
          <a:p>
            <a:pPr algn="ctr">
              <a:defRPr sz="23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t>Resilience-Based Recovery - North Lanarkshire Council</a:t>
            </a:r>
          </a:p>
          <a:p>
            <a:pPr algn="ctr">
              <a:defRPr sz="23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t>Louise Smith, Director and Founder</a:t>
            </a:r>
          </a:p>
          <a:p>
            <a:pPr algn="ctr">
              <a:lnSpc>
                <a:spcPts val="3000"/>
              </a:lnSpc>
              <a:defRPr b="1" sz="3000">
                <a:solidFill>
                  <a:srgbClr val="FFFFFF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</a:p>
          <a:p>
            <a:pPr algn="ctr">
              <a:lnSpc>
                <a:spcPct val="150000"/>
              </a:lnSpc>
              <a:defRPr sz="2300">
                <a:solidFill>
                  <a:srgbClr val="FFFFFF"/>
                </a:solidFill>
                <a:latin typeface="Filson Pro Medium"/>
                <a:ea typeface="Filson Pro Medium"/>
                <a:cs typeface="Filson Pro Medium"/>
                <a:sym typeface="Filson Pro Medium"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www.Do-BeMindful.com</a:t>
            </a:r>
          </a:p>
        </p:txBody>
      </p:sp>
      <p:pic>
        <p:nvPicPr>
          <p:cNvPr id="103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102" y="478032"/>
            <a:ext cx="34290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extBox 11"/>
          <p:cNvSpPr txBox="1"/>
          <p:nvPr/>
        </p:nvSpPr>
        <p:spPr>
          <a:xfrm rot="16200000">
            <a:off x="12033797" y="8840062"/>
            <a:ext cx="1222843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pPr/>
            <a:r>
              <a:t>© 2021 Do-Be Limited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1"/>
          <p:cNvSpPr txBox="1"/>
          <p:nvPr/>
        </p:nvSpPr>
        <p:spPr>
          <a:xfrm>
            <a:off x="469201" y="1305167"/>
            <a:ext cx="12015598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1466">
                <a:solidFill>
                  <a:srgbClr val="575757"/>
                </a:solidFill>
              </a:defRPr>
            </a:lvl1pPr>
          </a:lstStyle>
          <a:p>
            <a:pPr/>
            <a:r>
              <a:t> </a:t>
            </a:r>
          </a:p>
        </p:txBody>
      </p:sp>
      <p:pic>
        <p:nvPicPr>
          <p:cNvPr id="14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xtBox 3"/>
          <p:cNvSpPr txBox="1"/>
          <p:nvPr/>
        </p:nvSpPr>
        <p:spPr>
          <a:xfrm rot="16200000">
            <a:off x="12033797" y="8840062"/>
            <a:ext cx="1222843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</a:defRPr>
            </a:lvl1pPr>
          </a:lstStyle>
          <a:p>
            <a:pPr/>
            <a:r>
              <a:t>© 2021 Do-Be Limited</a:t>
            </a:r>
          </a:p>
        </p:txBody>
      </p:sp>
      <p:sp>
        <p:nvSpPr>
          <p:cNvPr id="151" name="Measuring Impact"/>
          <p:cNvSpPr txBox="1"/>
          <p:nvPr/>
        </p:nvSpPr>
        <p:spPr>
          <a:xfrm>
            <a:off x="1275317" y="2018706"/>
            <a:ext cx="2911482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lvl1pPr>
          </a:lstStyle>
          <a:p>
            <a:pPr/>
            <a:r>
              <a:t>Measuring Impact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15"/>
          <p:cNvGrpSpPr/>
          <p:nvPr/>
        </p:nvGrpSpPr>
        <p:grpSpPr>
          <a:xfrm>
            <a:off x="7063162" y="1693961"/>
            <a:ext cx="5606978" cy="7847690"/>
            <a:chOff x="0" y="0"/>
            <a:chExt cx="5606977" cy="7847690"/>
          </a:xfrm>
        </p:grpSpPr>
        <p:pic>
          <p:nvPicPr>
            <p:cNvPr id="153" name="Picture 8" descr="Picture 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930076"/>
              <a:ext cx="5606978" cy="59176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" name="TextBox 2"/>
            <p:cNvSpPr txBox="1"/>
            <p:nvPr/>
          </p:nvSpPr>
          <p:spPr>
            <a:xfrm>
              <a:off x="1332496" y="58579"/>
              <a:ext cx="1470993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F284AC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Reflection</a:t>
              </a:r>
            </a:p>
          </p:txBody>
        </p:sp>
        <p:sp>
          <p:nvSpPr>
            <p:cNvPr id="155" name="TextBox 5"/>
            <p:cNvSpPr txBox="1"/>
            <p:nvPr/>
          </p:nvSpPr>
          <p:spPr>
            <a:xfrm>
              <a:off x="3870697" y="-1"/>
              <a:ext cx="1736280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995F9A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Coping with Uncertainty</a:t>
              </a:r>
            </a:p>
          </p:txBody>
        </p:sp>
        <p:sp>
          <p:nvSpPr>
            <p:cNvPr id="156" name="TextBox 6"/>
            <p:cNvSpPr txBox="1"/>
            <p:nvPr/>
          </p:nvSpPr>
          <p:spPr>
            <a:xfrm>
              <a:off x="1059675" y="1284615"/>
              <a:ext cx="2063646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FBAD17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Gratefulness and Positive Thoughts</a:t>
              </a:r>
            </a:p>
          </p:txBody>
        </p:sp>
        <p:sp>
          <p:nvSpPr>
            <p:cNvPr id="157" name="TextBox 9"/>
            <p:cNvSpPr txBox="1"/>
            <p:nvPr/>
          </p:nvSpPr>
          <p:spPr>
            <a:xfrm>
              <a:off x="385481" y="2144156"/>
              <a:ext cx="1228185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>
                  <a:solidFill>
                    <a:srgbClr val="0082A5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Physical</a:t>
              </a:r>
            </a:p>
            <a:p>
              <a:pPr algn="ctr">
                <a:defRPr sz="1600">
                  <a:solidFill>
                    <a:srgbClr val="0082A5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Exercise</a:t>
              </a:r>
            </a:p>
          </p:txBody>
        </p:sp>
        <p:sp>
          <p:nvSpPr>
            <p:cNvPr id="158" name="TextBox 10"/>
            <p:cNvSpPr txBox="1"/>
            <p:nvPr/>
          </p:nvSpPr>
          <p:spPr>
            <a:xfrm>
              <a:off x="585359" y="708940"/>
              <a:ext cx="1371601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5669AF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Nutrition</a:t>
              </a:r>
            </a:p>
          </p:txBody>
        </p:sp>
        <p:sp>
          <p:nvSpPr>
            <p:cNvPr id="159" name="TextBox 11"/>
            <p:cNvSpPr txBox="1"/>
            <p:nvPr/>
          </p:nvSpPr>
          <p:spPr>
            <a:xfrm>
              <a:off x="4435054" y="1118979"/>
              <a:ext cx="1163644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Sleep</a:t>
              </a:r>
            </a:p>
          </p:txBody>
        </p:sp>
        <p:sp>
          <p:nvSpPr>
            <p:cNvPr id="160" name="TextBox 12"/>
            <p:cNvSpPr txBox="1"/>
            <p:nvPr/>
          </p:nvSpPr>
          <p:spPr>
            <a:xfrm>
              <a:off x="2231183" y="498404"/>
              <a:ext cx="2063646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>
                  <a:solidFill>
                    <a:srgbClr val="B6CA34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Relationships</a:t>
              </a:r>
            </a:p>
            <a:p>
              <a:pPr algn="ctr">
                <a:defRPr sz="1600">
                  <a:solidFill>
                    <a:srgbClr val="B6CA34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and Connecting</a:t>
              </a:r>
            </a:p>
          </p:txBody>
        </p:sp>
        <p:sp>
          <p:nvSpPr>
            <p:cNvPr id="161" name="TextBox 14"/>
            <p:cNvSpPr txBox="1"/>
            <p:nvPr/>
          </p:nvSpPr>
          <p:spPr>
            <a:xfrm>
              <a:off x="3416165" y="1637690"/>
              <a:ext cx="1470994" cy="574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sz="1600">
                  <a:solidFill>
                    <a:srgbClr val="1DBDBE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Device-free</a:t>
              </a:r>
            </a:p>
            <a:p>
              <a:pPr algn="ctr">
                <a:defRPr sz="1600">
                  <a:solidFill>
                    <a:srgbClr val="1DBDBE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  <a:r>
                <a:t>Time</a:t>
              </a:r>
            </a:p>
          </p:txBody>
        </p:sp>
      </p:grpSp>
      <p:sp>
        <p:nvSpPr>
          <p:cNvPr id="163" name="TextBox 1"/>
          <p:cNvSpPr txBox="1"/>
          <p:nvPr/>
        </p:nvSpPr>
        <p:spPr>
          <a:xfrm>
            <a:off x="1386209" y="1821385"/>
            <a:ext cx="6386191" cy="322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Do-BeMindful Resilience-based Recovery Programme for Early Years,</a:t>
            </a:r>
          </a:p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Inspiring and empowering mindfulness-based activities which build a ‘Mindfulness Toolbox’ to nurture healthy habits of 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mind and essential coping skills.</a:t>
            </a: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 </a:t>
            </a:r>
          </a:p>
        </p:txBody>
      </p:sp>
      <p:pic>
        <p:nvPicPr>
          <p:cNvPr id="16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3"/>
          <p:cNvSpPr txBox="1"/>
          <p:nvPr/>
        </p:nvSpPr>
        <p:spPr>
          <a:xfrm rot="16200000">
            <a:off x="12033797" y="8840062"/>
            <a:ext cx="1222843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</a:defRPr>
            </a:lvl1pPr>
          </a:lstStyle>
          <a:p>
            <a:pPr/>
            <a:r>
              <a:t>© 2021 Do-Be Limited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102" y="478032"/>
            <a:ext cx="34290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extBox 3"/>
          <p:cNvSpPr txBox="1"/>
          <p:nvPr/>
        </p:nvSpPr>
        <p:spPr>
          <a:xfrm rot="16200000">
            <a:off x="12033797" y="8840062"/>
            <a:ext cx="1222843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</a:defRPr>
            </a:lvl1pPr>
          </a:lstStyle>
          <a:p>
            <a:pPr/>
            <a:r>
              <a:t>© 2021 Do-Be Limited</a:t>
            </a:r>
          </a:p>
        </p:txBody>
      </p:sp>
      <p:pic>
        <p:nvPicPr>
          <p:cNvPr id="169" name="Screenshot 2021-04-20 at 15.27.08.png" descr="Screenshot 2021-04-20 at 15.27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778" y="1176178"/>
            <a:ext cx="4003026" cy="56199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Screenshot 2021-04-20 at 15.27.22.png" descr="Screenshot 2021-04-20 at 15.27.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9391" y="-76446"/>
            <a:ext cx="5626101" cy="689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creenshot 2021-04-20 at 15.28.13.png" descr="Screenshot 2021-04-20 at 15.28.1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04200" y="5938458"/>
            <a:ext cx="4366904" cy="5983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Screenshot 2021-04-20 at 15.28.21.png" descr="Screenshot 2021-04-20 at 15.28.2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16846" y="-779286"/>
            <a:ext cx="5012087" cy="6527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reenshot 2021-04-20 at 15.27.52.png" descr="Screenshot 2021-04-20 at 15.27.5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10571" y="5070585"/>
            <a:ext cx="3644533" cy="5147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creenshot 2021-04-20 at 15.27.39.png" descr="Screenshot 2021-04-20 at 15.27.3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7520" y="4993501"/>
            <a:ext cx="3644533" cy="5084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8" name="RBR Activities SHANARRI.pdf" descr="RBR Activities SHANARRI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7296" y="-4637"/>
            <a:ext cx="13768592" cy="9724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8867" y="4939307"/>
            <a:ext cx="3116217" cy="4154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0127" y="651880"/>
            <a:ext cx="2917904" cy="3890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0578" y="4985901"/>
            <a:ext cx="2839145" cy="3785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4359" y="5071481"/>
            <a:ext cx="3647380" cy="389053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Mindfulness in…"/>
          <p:cNvSpPr txBox="1"/>
          <p:nvPr/>
        </p:nvSpPr>
        <p:spPr>
          <a:xfrm>
            <a:off x="374359" y="1846581"/>
            <a:ext cx="4953206" cy="1762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1296070">
              <a:lnSpc>
                <a:spcPct val="90000"/>
              </a:lnSpc>
              <a:defRPr sz="4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Do-BeMindful at</a:t>
            </a:r>
          </a:p>
          <a:p>
            <a:pPr defTabSz="1296070">
              <a:lnSpc>
                <a:spcPct val="90000"/>
              </a:lnSpc>
              <a:defRPr sz="4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Bonnybroom Nursery</a:t>
            </a:r>
          </a:p>
          <a:p>
            <a:pPr defTabSz="1296070">
              <a:lnSpc>
                <a:spcPct val="90000"/>
              </a:lnSpc>
              <a:defRPr sz="4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Clair McLauchlan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55012" y="1274075"/>
            <a:ext cx="5402238" cy="2900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405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056" y="404704"/>
            <a:ext cx="11803361" cy="9315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V="1" rot="16622148">
            <a:off x="9198374" y="3777377"/>
            <a:ext cx="1877475" cy="1402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886" y="383193"/>
            <a:ext cx="3452327" cy="86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Do-BeMindful - Facebook…"/>
          <p:cNvSpPr txBox="1"/>
          <p:nvPr/>
        </p:nvSpPr>
        <p:spPr>
          <a:xfrm>
            <a:off x="148838" y="1294130"/>
            <a:ext cx="10087551" cy="230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</a:p>
          <a:p>
            <a:pPr>
              <a:defRPr b="1" sz="3600">
                <a:solidFill>
                  <a:srgbClr val="F384AC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Questions?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defTabSz="45720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Do-BeMindful - Facebook </a:t>
            </a:r>
          </a:p>
          <a:p>
            <a:pPr defTabSz="45720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@dobelou - twitter </a:t>
            </a:r>
          </a:p>
          <a:p>
            <a:pPr defTabSz="457200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louise@do-bemindful.com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08" name="A4 resilience staff 4 signs.pdf" descr="A4 resilience staff 4 sign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39" y="-664063"/>
            <a:ext cx="12887522" cy="18805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creenshot 2021-01-25 at 12.09.28.png" descr="Screenshot 2021-01-25 at 12.09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9610" y="-48598"/>
            <a:ext cx="17392491" cy="9812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433" y="2926407"/>
            <a:ext cx="5259362" cy="6789095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1"/>
          <p:cNvSpPr txBox="1"/>
          <p:nvPr/>
        </p:nvSpPr>
        <p:spPr>
          <a:xfrm>
            <a:off x="1386208" y="1774916"/>
            <a:ext cx="4693046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lvl1pPr>
          </a:lstStyle>
          <a:p>
            <a:pPr/>
            <a:r>
              <a:t>What is Mindfulness?</a:t>
            </a:r>
          </a:p>
        </p:txBody>
      </p:sp>
      <p:pic>
        <p:nvPicPr>
          <p:cNvPr id="11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10"/>
          <p:cNvSpPr txBox="1"/>
          <p:nvPr/>
        </p:nvSpPr>
        <p:spPr>
          <a:xfrm rot="16200000">
            <a:off x="12033797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</a:defRPr>
            </a:lvl1pPr>
          </a:lstStyle>
          <a:p>
            <a:pPr/>
            <a:r>
              <a:t>© 2021 Do-Be Limited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052939" y="2754201"/>
            <a:ext cx="5808722" cy="2126038"/>
            <a:chOff x="0" y="0"/>
            <a:chExt cx="5808720" cy="2126037"/>
          </a:xfrm>
        </p:grpSpPr>
        <p:sp>
          <p:nvSpPr>
            <p:cNvPr id="116" name="TextBox 12"/>
            <p:cNvSpPr txBox="1"/>
            <p:nvPr/>
          </p:nvSpPr>
          <p:spPr>
            <a:xfrm>
              <a:off x="368868" y="78800"/>
              <a:ext cx="5439853" cy="2047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Mindfulness means paying attention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in a particular way: on purpose,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in the present moment, and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non-judgementally.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</a:p>
            <a:p>
              <a:pPr algn="ctr">
                <a:defRPr sz="1200">
                  <a:solidFill>
                    <a:srgbClr val="004054"/>
                  </a:solidFill>
                  <a:latin typeface="Filson Pro Regular"/>
                  <a:ea typeface="Filson Pro Regular"/>
                  <a:cs typeface="Filson Pro Regular"/>
                  <a:sym typeface="Filson Pro Regular"/>
                </a:defRPr>
              </a:pPr>
              <a:r>
                <a:t>Jon Kabat Zinn</a:t>
              </a:r>
            </a:p>
          </p:txBody>
        </p:sp>
        <p:sp>
          <p:nvSpPr>
            <p:cNvPr id="117" name="TextBox 5"/>
            <p:cNvSpPr txBox="1"/>
            <p:nvPr/>
          </p:nvSpPr>
          <p:spPr>
            <a:xfrm>
              <a:off x="0" y="0"/>
              <a:ext cx="453211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60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18" name="TextBox 6"/>
            <p:cNvSpPr txBox="1"/>
            <p:nvPr/>
          </p:nvSpPr>
          <p:spPr>
            <a:xfrm>
              <a:off x="4497962" y="1094460"/>
              <a:ext cx="441791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60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”</a:t>
              </a:r>
            </a:p>
          </p:txBody>
        </p:sp>
      </p:grpSp>
      <p:grpSp>
        <p:nvGrpSpPr>
          <p:cNvPr id="123" name="Group 15"/>
          <p:cNvGrpSpPr/>
          <p:nvPr/>
        </p:nvGrpSpPr>
        <p:grpSpPr>
          <a:xfrm>
            <a:off x="6691575" y="6227045"/>
            <a:ext cx="4519682" cy="1769867"/>
            <a:chOff x="0" y="0"/>
            <a:chExt cx="4519680" cy="1769866"/>
          </a:xfrm>
        </p:grpSpPr>
        <p:sp>
          <p:nvSpPr>
            <p:cNvPr id="120" name="TextBox 11"/>
            <p:cNvSpPr txBox="1"/>
            <p:nvPr/>
          </p:nvSpPr>
          <p:spPr>
            <a:xfrm>
              <a:off x="56004" y="78230"/>
              <a:ext cx="4463677" cy="169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Mindfulness isn’t difficult,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we just need to remember</a:t>
              </a:r>
            </a:p>
            <a:p>
              <a:pPr algn="ctr"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to do it.</a:t>
              </a:r>
            </a:p>
            <a:p>
              <a:pPr algn="ctr">
                <a:defRPr sz="2300">
                  <a:solidFill>
                    <a:srgbClr val="004054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pPr>
            </a:p>
            <a:p>
              <a:pPr algn="ctr">
                <a:defRPr sz="1200">
                  <a:solidFill>
                    <a:srgbClr val="004054"/>
                  </a:solidFill>
                  <a:latin typeface="Filson Pro Regular"/>
                  <a:ea typeface="Filson Pro Regular"/>
                  <a:cs typeface="Filson Pro Regular"/>
                  <a:sym typeface="Filson Pro Regular"/>
                </a:defRPr>
              </a:pPr>
              <a:r>
                <a:t>Sharon Salzberg</a:t>
              </a:r>
            </a:p>
          </p:txBody>
        </p:sp>
        <p:sp>
          <p:nvSpPr>
            <p:cNvPr id="121" name="TextBox 7"/>
            <p:cNvSpPr txBox="1"/>
            <p:nvPr/>
          </p:nvSpPr>
          <p:spPr>
            <a:xfrm>
              <a:off x="0" y="0"/>
              <a:ext cx="453211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60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22" name="TextBox 9"/>
            <p:cNvSpPr txBox="1"/>
            <p:nvPr/>
          </p:nvSpPr>
          <p:spPr>
            <a:xfrm>
              <a:off x="2840158" y="728830"/>
              <a:ext cx="441791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6000">
                  <a:solidFill>
                    <a:srgbClr val="D30F8D"/>
                  </a:solidFill>
                  <a:latin typeface="Filson Pro Medium"/>
                  <a:ea typeface="Filson Pro Medium"/>
                  <a:cs typeface="Filson Pro Medium"/>
                  <a:sym typeface="Filson Pro Medium"/>
                </a:defRPr>
              </a:lvl1pPr>
            </a:lstStyle>
            <a:p>
              <a:pPr/>
              <a:r>
                <a:t>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7075" y="1539784"/>
            <a:ext cx="6477002" cy="6400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2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extBox 29"/>
          <p:cNvSpPr txBox="1"/>
          <p:nvPr/>
        </p:nvSpPr>
        <p:spPr>
          <a:xfrm rot="16200000">
            <a:off x="12033797" y="8840062"/>
            <a:ext cx="1222844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</a:defRPr>
            </a:lvl1pPr>
          </a:lstStyle>
          <a:p>
            <a:pPr/>
            <a:r>
              <a:t>© 2021 Do-Be Limited</a:t>
            </a:r>
          </a:p>
        </p:txBody>
      </p:sp>
      <p:sp>
        <p:nvSpPr>
          <p:cNvPr id="128" name="TextBox 30"/>
          <p:cNvSpPr txBox="1"/>
          <p:nvPr/>
        </p:nvSpPr>
        <p:spPr>
          <a:xfrm>
            <a:off x="1386208" y="1774916"/>
            <a:ext cx="4351402" cy="6517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Benefits</a:t>
            </a:r>
          </a:p>
          <a:p>
            <a: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</a:p>
          <a:p>
            <a:pPr>
              <a:defRPr b="1" sz="2000">
                <a:solidFill>
                  <a:srgbClr val="D30F8D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Adults</a:t>
            </a:r>
          </a:p>
          <a:p>
            <a:pPr marL="342900" indent="-342900">
              <a:buSzPct val="100000"/>
              <a:buFont typeface="Arial"/>
              <a:buChar char="•"/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attention/ concentration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Lessens reactivity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depression/anxiety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self-compassion and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FFFFFF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compassion for others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Builds resilience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004054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</a:p>
          <a:p>
            <a:pPr>
              <a:defRPr b="1" sz="2000">
                <a:solidFill>
                  <a:srgbClr val="D30F8D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pPr>
            <a:r>
              <a:t>Young</a:t>
            </a:r>
            <a:r>
              <a:rPr>
                <a:solidFill>
                  <a:srgbClr val="004054"/>
                </a:solidFill>
              </a:rPr>
              <a:t> </a:t>
            </a:r>
            <a:r>
              <a:t>Adults</a:t>
            </a:r>
          </a:p>
          <a:p>
            <a:pPr marL="342900" indent="-342900">
              <a:buSzPct val="100000"/>
              <a:buFont typeface="Arial"/>
              <a:buChar char="•"/>
              <a:defRPr sz="1800">
                <a:solidFill>
                  <a:srgbClr val="004054"/>
                </a:solidFill>
              </a:defRPr>
            </a:p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attention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self-regulation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D30F8D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Improves skills like compassion, </a:t>
            </a:r>
            <a:endParaRPr>
              <a:solidFill>
                <a:srgbClr val="004054"/>
              </a:solidFill>
            </a:endParaRPr>
          </a:p>
          <a:p>
            <a:pPr>
              <a:lnSpc>
                <a:spcPct val="150000"/>
              </a:lnSpc>
              <a:defRPr sz="1800">
                <a:solidFill>
                  <a:srgbClr val="FFFFFF"/>
                </a:solidFill>
                <a:latin typeface="Filson Pro Regular"/>
                <a:ea typeface="Filson Pro Regular"/>
                <a:cs typeface="Filson Pro Regular"/>
                <a:sym typeface="Filson Pro Regular"/>
              </a:defRPr>
            </a:pPr>
            <a:r>
              <a:t>• </a:t>
            </a:r>
            <a:r>
              <a:rPr>
                <a:solidFill>
                  <a:srgbClr val="004054"/>
                </a:solidFill>
              </a:rPr>
              <a:t>kindness and empathy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Box 1"/>
          <p:cNvSpPr txBox="1"/>
          <p:nvPr/>
        </p:nvSpPr>
        <p:spPr>
          <a:xfrm>
            <a:off x="1386209" y="1821385"/>
            <a:ext cx="10064112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600">
                <a:solidFill>
                  <a:srgbClr val="0082A5"/>
                </a:solidFill>
                <a:latin typeface="Filson Pro Bold"/>
                <a:ea typeface="Filson Pro Bold"/>
                <a:cs typeface="Filson Pro Bold"/>
                <a:sym typeface="Filson Pro Bold"/>
              </a:defRPr>
            </a:lvl1pPr>
          </a:lstStyle>
          <a:p>
            <a:pPr/>
            <a:r>
              <a:t>Short Mindful Breathing Practice</a:t>
            </a:r>
          </a:p>
        </p:txBody>
      </p:sp>
      <p:pic>
        <p:nvPicPr>
          <p:cNvPr id="13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02" y="478032"/>
            <a:ext cx="34290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5"/>
          <p:cNvSpPr txBox="1"/>
          <p:nvPr/>
        </p:nvSpPr>
        <p:spPr>
          <a:xfrm rot="16200000">
            <a:off x="12033797" y="8840062"/>
            <a:ext cx="1222843" cy="180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600">
                <a:solidFill>
                  <a:srgbClr val="004054"/>
                </a:solidFill>
              </a:defRPr>
            </a:lvl1pPr>
          </a:lstStyle>
          <a:p>
            <a:pPr/>
            <a:r>
              <a:t>© 2021 Do-Be Limited</a:t>
            </a:r>
          </a:p>
        </p:txBody>
      </p:sp>
      <p:grpSp>
        <p:nvGrpSpPr>
          <p:cNvPr id="136" name="Group 9"/>
          <p:cNvGrpSpPr/>
          <p:nvPr/>
        </p:nvGrpSpPr>
        <p:grpSpPr>
          <a:xfrm>
            <a:off x="1523602" y="3439385"/>
            <a:ext cx="7752920" cy="1871300"/>
            <a:chOff x="0" y="0"/>
            <a:chExt cx="7752918" cy="1871299"/>
          </a:xfrm>
        </p:grpSpPr>
        <p:sp>
          <p:nvSpPr>
            <p:cNvPr id="133" name="TextBox 10"/>
            <p:cNvSpPr txBox="1"/>
            <p:nvPr/>
          </p:nvSpPr>
          <p:spPr>
            <a:xfrm>
              <a:off x="411966" y="179662"/>
              <a:ext cx="7340953" cy="169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You yourself, </a:t>
              </a:r>
            </a:p>
            <a:p>
              <a:pPr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as much as anybody in the entire universe,</a:t>
              </a:r>
            </a:p>
            <a:p>
              <a:pPr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  <a:r>
                <a:t>deserve your love and affection.”</a:t>
              </a:r>
            </a:p>
            <a:p>
              <a:pPr>
                <a:defRPr b="1" sz="2300">
                  <a:solidFill>
                    <a:srgbClr val="004054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pPr>
            </a:p>
            <a:p>
              <a:pPr>
                <a:defRPr sz="1200">
                  <a:solidFill>
                    <a:srgbClr val="004054"/>
                  </a:solidFill>
                  <a:latin typeface="Filson Pro Regular"/>
                  <a:ea typeface="Filson Pro Regular"/>
                  <a:cs typeface="Filson Pro Regular"/>
                  <a:sym typeface="Filson Pro Regular"/>
                </a:defRPr>
              </a:pPr>
              <a:r>
                <a:t>Buddha</a:t>
              </a:r>
            </a:p>
          </p:txBody>
        </p:sp>
        <p:sp>
          <p:nvSpPr>
            <p:cNvPr id="134" name="TextBox 11"/>
            <p:cNvSpPr txBox="1"/>
            <p:nvPr/>
          </p:nvSpPr>
          <p:spPr>
            <a:xfrm>
              <a:off x="0" y="0"/>
              <a:ext cx="520035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6000">
                  <a:solidFill>
                    <a:srgbClr val="D30F8D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lvl1pPr>
            </a:lstStyle>
            <a:p>
              <a:pPr/>
              <a:r>
                <a:t>“</a:t>
              </a:r>
            </a:p>
          </p:txBody>
        </p:sp>
        <p:sp>
          <p:nvSpPr>
            <p:cNvPr id="135" name="TextBox 12"/>
            <p:cNvSpPr txBox="1"/>
            <p:nvPr/>
          </p:nvSpPr>
          <p:spPr>
            <a:xfrm>
              <a:off x="6630589" y="452902"/>
              <a:ext cx="520035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b="1" sz="6000">
                  <a:solidFill>
                    <a:srgbClr val="D30F8D"/>
                  </a:solidFill>
                  <a:latin typeface="Filson Pro Bold"/>
                  <a:ea typeface="Filson Pro Bold"/>
                  <a:cs typeface="Filson Pro Bold"/>
                  <a:sym typeface="Filson Pro Bold"/>
                </a:defRPr>
              </a:lvl1pPr>
            </a:lstStyle>
            <a:p>
              <a:pPr/>
              <a:r>
                <a:t>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0" name="Screenshot 2021-05-05 at 13.12.01.png" descr="Screenshot 2021-05-05 at 13.12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850" y="363158"/>
            <a:ext cx="12560300" cy="877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Screenshot 2021-05-05 at 13.12.06.png" descr="Screenshot 2021-05-05 at 13.12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6856" y="163020"/>
            <a:ext cx="13881282" cy="971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creenshot 2021-05-05 at 13.12.27.png" descr="Screenshot 2021-05-05 at 13.12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834" y="84412"/>
            <a:ext cx="12496801" cy="868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8755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