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2954000" cy="9715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idx="1"/>
          </p:nvPr>
        </p:nvSpPr>
        <p:spPr>
          <a:xfrm>
            <a:off x="891024" y="2587568"/>
            <a:ext cx="11178303" cy="616742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idx="1"/>
          </p:nvPr>
        </p:nvSpPr>
        <p:spPr>
          <a:xfrm>
            <a:off x="891024" y="2587568"/>
            <a:ext cx="11178303" cy="6167423"/>
          </a:xfrm>
          <a:prstGeom prst="rect">
            <a:avLst/>
          </a:prstGeom>
        </p:spPr>
        <p:txBody>
          <a:bodyPr/>
          <a:lstStyle>
            <a:lvl2pPr indent="-37166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11746339" y="9112760"/>
            <a:ext cx="322989" cy="31048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884274" y="2423317"/>
            <a:ext cx="11178304" cy="4043361"/>
          </a:xfrm>
          <a:prstGeom prst="rect">
            <a:avLst/>
          </a:prstGeom>
        </p:spPr>
        <p:txBody>
          <a:bodyPr anchor="b"/>
          <a:lstStyle>
            <a:lvl1pPr>
              <a:defRPr sz="85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quarter" idx="1"/>
          </p:nvPr>
        </p:nvSpPr>
        <p:spPr>
          <a:xfrm>
            <a:off x="884274" y="6504929"/>
            <a:ext cx="11178304" cy="212631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400"/>
            </a:lvl1pPr>
            <a:lvl2pPr marL="0" indent="0">
              <a:buSzTx/>
              <a:buFontTx/>
              <a:buNone/>
              <a:defRPr sz="3400"/>
            </a:lvl2pPr>
            <a:lvl3pPr marL="0" indent="0">
              <a:buSzTx/>
              <a:buFontTx/>
              <a:buNone/>
              <a:defRPr sz="3400"/>
            </a:lvl3pPr>
            <a:lvl4pPr marL="0" indent="0">
              <a:buSzTx/>
              <a:buFontTx/>
              <a:buNone/>
              <a:defRPr sz="3400"/>
            </a:lvl4pPr>
            <a:lvl5pPr marL="0" indent="0">
              <a:buSzTx/>
              <a:buFont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891024" y="2587568"/>
            <a:ext cx="5508150" cy="616742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/>
          <p:nvPr>
            <p:ph type="title"/>
          </p:nvPr>
        </p:nvSpPr>
        <p:spPr>
          <a:xfrm>
            <a:off x="892711" y="648018"/>
            <a:ext cx="4180052" cy="226806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sz="half" idx="1"/>
          </p:nvPr>
        </p:nvSpPr>
        <p:spPr>
          <a:xfrm>
            <a:off x="5509836" y="1399538"/>
            <a:ext cx="6561178" cy="6907691"/>
          </a:xfrm>
          <a:prstGeom prst="rect">
            <a:avLst/>
          </a:prstGeom>
        </p:spPr>
        <p:txBody>
          <a:bodyPr/>
          <a:lstStyle>
            <a:lvl1pPr marL="324018" indent="-324018">
              <a:defRPr sz="4500"/>
            </a:lvl1pPr>
            <a:lvl2pPr marL="1021900" indent="-373866">
              <a:defRPr sz="4500"/>
            </a:lvl2pPr>
            <a:lvl3pPr marL="1724916" indent="-428846">
              <a:defRPr sz="4500"/>
            </a:lvl3pPr>
            <a:lvl4pPr marL="2464847" indent="-520743">
              <a:defRPr sz="4500"/>
            </a:lvl4pPr>
            <a:lvl5pPr marL="3112884" indent="-520743"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Text Placeholder 3"/>
          <p:cNvSpPr/>
          <p:nvPr>
            <p:ph type="body" sz="quarter" idx="21"/>
          </p:nvPr>
        </p:nvSpPr>
        <p:spPr>
          <a:xfrm>
            <a:off x="892712" y="2916078"/>
            <a:ext cx="4180050" cy="54023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892711" y="648018"/>
            <a:ext cx="4180052" cy="226806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57" name="Picture Placeholder 2"/>
          <p:cNvSpPr/>
          <p:nvPr>
            <p:ph type="pic" sz="half" idx="21"/>
          </p:nvPr>
        </p:nvSpPr>
        <p:spPr>
          <a:xfrm>
            <a:off x="5509836" y="1399538"/>
            <a:ext cx="6561178" cy="69076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892711" y="2916078"/>
            <a:ext cx="4180052" cy="540239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200"/>
            </a:lvl1pPr>
            <a:lvl2pPr marL="0" indent="0">
              <a:buSzTx/>
              <a:buFontTx/>
              <a:buNone/>
              <a:defRPr sz="2200"/>
            </a:lvl2pPr>
            <a:lvl3pPr marL="0" indent="0">
              <a:buSzTx/>
              <a:buFontTx/>
              <a:buNone/>
              <a:defRPr sz="2200"/>
            </a:lvl3pPr>
            <a:lvl4pPr marL="0" indent="0">
              <a:buSzTx/>
              <a:buFontTx/>
              <a:buNone/>
              <a:defRPr sz="2200"/>
            </a:lvl4pPr>
            <a:lvl5pPr marL="0" indent="0">
              <a:buSzTx/>
              <a:buFontTx/>
              <a:buNone/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xfrm>
            <a:off x="9274750" y="517514"/>
            <a:ext cx="2794579" cy="823747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idx="1"/>
          </p:nvPr>
        </p:nvSpPr>
        <p:spPr>
          <a:xfrm>
            <a:off x="891024" y="517514"/>
            <a:ext cx="8221724" cy="823747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91024" y="517515"/>
            <a:ext cx="11178303" cy="187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91024" y="2587568"/>
            <a:ext cx="11178303" cy="6167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746340" y="9112760"/>
            <a:ext cx="322988" cy="31048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7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24016" marR="0" indent="-324016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019702" marR="0" indent="-371665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747379" marR="0" indent="-451310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449571" marR="0" indent="-505467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3097608" marR="0" indent="-505467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745643" marR="0" indent="-505467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4393679" marR="0" indent="-505466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5041713" marR="0" indent="-505466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5689748" marR="0" indent="-505466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hyperlink" Target="http://www.Do-BeMindful.com" TargetMode="External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4"/>
          <p:cNvSpPr txBox="1"/>
          <p:nvPr/>
        </p:nvSpPr>
        <p:spPr>
          <a:xfrm>
            <a:off x="0" y="7808359"/>
            <a:ext cx="12954000" cy="189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300">
                <a:solidFill>
                  <a:srgbClr val="FFFFFF"/>
                </a:solidFill>
                <a:latin typeface="Filson Pro Medium"/>
                <a:ea typeface="Filson Pro Medium"/>
                <a:cs typeface="Filson Pro Medium"/>
                <a:sym typeface="Filson Pro Medium"/>
              </a:defRPr>
            </a:pPr>
          </a:p>
          <a:p>
            <a:pPr algn="ctr">
              <a:defRPr sz="2300">
                <a:solidFill>
                  <a:srgbClr val="FFFFFF"/>
                </a:solidFill>
                <a:latin typeface="Filson Pro Medium"/>
                <a:ea typeface="Filson Pro Medium"/>
                <a:cs typeface="Filson Pro Medium"/>
                <a:sym typeface="Filson Pro Medium"/>
              </a:defRPr>
            </a:pPr>
            <a:r>
              <a:t>Wellbeing and Resilience 26th May 2021</a:t>
            </a:r>
          </a:p>
          <a:p>
            <a:pPr algn="ctr">
              <a:defRPr sz="2300">
                <a:solidFill>
                  <a:srgbClr val="FFFFFF"/>
                </a:solidFill>
                <a:latin typeface="Filson Pro Medium"/>
                <a:ea typeface="Filson Pro Medium"/>
                <a:cs typeface="Filson Pro Medium"/>
                <a:sym typeface="Filson Pro Medium"/>
              </a:defRPr>
            </a:pPr>
            <a:r>
              <a:t>Louise Smith, Director and Founder</a:t>
            </a:r>
          </a:p>
          <a:p>
            <a:pPr algn="ctr">
              <a:lnSpc>
                <a:spcPts val="3000"/>
              </a:lnSpc>
              <a:defRPr b="1" sz="3000">
                <a:solidFill>
                  <a:srgbClr val="FFFFFF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</a:p>
          <a:p>
            <a:pPr algn="ctr">
              <a:lnSpc>
                <a:spcPct val="150000"/>
              </a:lnSpc>
              <a:defRPr sz="2300" u="sng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  <a:latin typeface="Filson Pro Medium"/>
                <a:ea typeface="Filson Pro Medium"/>
                <a:cs typeface="Filson Pro Medium"/>
                <a:sym typeface="Filson Pro Medium"/>
              </a:defRPr>
            </a:pPr>
            <a:r>
              <a:rPr>
                <a:solidFill>
                  <a:srgbClr val="0000FF"/>
                </a:solidFill>
                <a:hlinkClick r:id="rId3" invalidUrl="" action="" tgtFrame="" tooltip="" history="1" highlightClick="0" endSnd="0"/>
              </a:rPr>
              <a:t>www.Do-BeMindful.com</a:t>
            </a:r>
          </a:p>
        </p:txBody>
      </p:sp>
      <p:pic>
        <p:nvPicPr>
          <p:cNvPr id="112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102" y="478032"/>
            <a:ext cx="342900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11"/>
          <p:cNvSpPr txBox="1"/>
          <p:nvPr/>
        </p:nvSpPr>
        <p:spPr>
          <a:xfrm rot="16200000">
            <a:off x="12033796" y="8840062"/>
            <a:ext cx="1222844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© 2021 Do-Be Limited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Double-click to edit"/>
          <p:cNvSpPr txBox="1"/>
          <p:nvPr>
            <p:ph type="title"/>
          </p:nvPr>
        </p:nvSpPr>
        <p:spPr>
          <a:xfrm>
            <a:off x="891024" y="517515"/>
            <a:ext cx="11178303" cy="187880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Double-click to edit"/>
          <p:cNvSpPr txBox="1"/>
          <p:nvPr>
            <p:ph type="body" idx="1"/>
          </p:nvPr>
        </p:nvSpPr>
        <p:spPr>
          <a:xfrm>
            <a:off x="891024" y="2587568"/>
            <a:ext cx="11178303" cy="616742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2" name="Screenshot 2021-05-05 at 13.12.01.png" descr="Screenshot 2021-05-05 at 13.12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850" y="363157"/>
            <a:ext cx="12560300" cy="8775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Double-click to edit"/>
          <p:cNvSpPr txBox="1"/>
          <p:nvPr>
            <p:ph type="title"/>
          </p:nvPr>
        </p:nvSpPr>
        <p:spPr>
          <a:xfrm>
            <a:off x="891024" y="517515"/>
            <a:ext cx="11178303" cy="187880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Double-click to edit"/>
          <p:cNvSpPr txBox="1"/>
          <p:nvPr>
            <p:ph type="body" idx="1"/>
          </p:nvPr>
        </p:nvSpPr>
        <p:spPr>
          <a:xfrm>
            <a:off x="891024" y="2587568"/>
            <a:ext cx="11178303" cy="616742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6" name="Screenshot 2021-05-05 at 13.12.06.png" descr="Screenshot 2021-05-05 at 13.12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6856" y="163020"/>
            <a:ext cx="13881282" cy="971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creenshot 2021-05-05 at 13.12.27.png" descr="Screenshot 2021-05-05 at 13.12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833" y="84411"/>
            <a:ext cx="12496802" cy="8686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Box 1"/>
          <p:cNvSpPr txBox="1"/>
          <p:nvPr/>
        </p:nvSpPr>
        <p:spPr>
          <a:xfrm>
            <a:off x="469200" y="1305167"/>
            <a:ext cx="12015600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 sz="1400">
                <a:solidFill>
                  <a:srgbClr val="57575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 </a:t>
            </a:r>
          </a:p>
        </p:txBody>
      </p:sp>
      <p:pic>
        <p:nvPicPr>
          <p:cNvPr id="18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102" y="478032"/>
            <a:ext cx="342900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extBox 3"/>
          <p:cNvSpPr txBox="1"/>
          <p:nvPr/>
        </p:nvSpPr>
        <p:spPr>
          <a:xfrm rot="16200000">
            <a:off x="12033796" y="8840062"/>
            <a:ext cx="1222844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00405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© 2021 Do-Be Limited</a:t>
            </a:r>
          </a:p>
        </p:txBody>
      </p:sp>
      <p:sp>
        <p:nvSpPr>
          <p:cNvPr id="183" name="Measuring Impact"/>
          <p:cNvSpPr txBox="1"/>
          <p:nvPr/>
        </p:nvSpPr>
        <p:spPr>
          <a:xfrm>
            <a:off x="1275317" y="2018706"/>
            <a:ext cx="2911481" cy="48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lvl1pPr>
          </a:lstStyle>
          <a:p>
            <a:pPr/>
            <a:r>
              <a:t>Measuring Impact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oup 15"/>
          <p:cNvGrpSpPr/>
          <p:nvPr/>
        </p:nvGrpSpPr>
        <p:grpSpPr>
          <a:xfrm>
            <a:off x="7063161" y="1693959"/>
            <a:ext cx="5606980" cy="7847694"/>
            <a:chOff x="0" y="-1"/>
            <a:chExt cx="5606979" cy="7847692"/>
          </a:xfrm>
        </p:grpSpPr>
        <p:pic>
          <p:nvPicPr>
            <p:cNvPr id="185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1930075"/>
              <a:ext cx="5606980" cy="5917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TextBox 2"/>
            <p:cNvSpPr txBox="1"/>
            <p:nvPr/>
          </p:nvSpPr>
          <p:spPr>
            <a:xfrm>
              <a:off x="1332496" y="58578"/>
              <a:ext cx="1470994" cy="332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600">
                  <a:solidFill>
                    <a:srgbClr val="F284AC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Reflection</a:t>
              </a:r>
            </a:p>
          </p:txBody>
        </p:sp>
        <p:sp>
          <p:nvSpPr>
            <p:cNvPr id="187" name="TextBox 5"/>
            <p:cNvSpPr txBox="1"/>
            <p:nvPr/>
          </p:nvSpPr>
          <p:spPr>
            <a:xfrm>
              <a:off x="3870697" y="-2"/>
              <a:ext cx="1736281" cy="574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600">
                  <a:solidFill>
                    <a:srgbClr val="995F9A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Coping with Uncertainty</a:t>
              </a:r>
            </a:p>
          </p:txBody>
        </p:sp>
        <p:sp>
          <p:nvSpPr>
            <p:cNvPr id="188" name="TextBox 6"/>
            <p:cNvSpPr txBox="1"/>
            <p:nvPr/>
          </p:nvSpPr>
          <p:spPr>
            <a:xfrm>
              <a:off x="1059675" y="1284614"/>
              <a:ext cx="2063647" cy="574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600">
                  <a:solidFill>
                    <a:srgbClr val="FBAD17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Gratefulness and Positive Thoughts</a:t>
              </a:r>
            </a:p>
          </p:txBody>
        </p:sp>
        <p:sp>
          <p:nvSpPr>
            <p:cNvPr id="189" name="TextBox 9"/>
            <p:cNvSpPr txBox="1"/>
            <p:nvPr/>
          </p:nvSpPr>
          <p:spPr>
            <a:xfrm>
              <a:off x="385481" y="2144155"/>
              <a:ext cx="1228185" cy="574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600">
                  <a:solidFill>
                    <a:srgbClr val="0082A5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pPr>
              <a:r>
                <a:t>Physical</a:t>
              </a:r>
            </a:p>
            <a:p>
              <a:pPr algn="ctr">
                <a:defRPr sz="1600">
                  <a:solidFill>
                    <a:srgbClr val="0082A5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pPr>
              <a:r>
                <a:t>Exercise</a:t>
              </a:r>
            </a:p>
          </p:txBody>
        </p:sp>
        <p:sp>
          <p:nvSpPr>
            <p:cNvPr id="190" name="TextBox 10"/>
            <p:cNvSpPr txBox="1"/>
            <p:nvPr/>
          </p:nvSpPr>
          <p:spPr>
            <a:xfrm>
              <a:off x="585358" y="708939"/>
              <a:ext cx="1371603" cy="332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600">
                  <a:solidFill>
                    <a:srgbClr val="5669AF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Nutrition</a:t>
              </a:r>
            </a:p>
          </p:txBody>
        </p:sp>
        <p:sp>
          <p:nvSpPr>
            <p:cNvPr id="191" name="TextBox 11"/>
            <p:cNvSpPr txBox="1"/>
            <p:nvPr/>
          </p:nvSpPr>
          <p:spPr>
            <a:xfrm>
              <a:off x="4435054" y="1118978"/>
              <a:ext cx="1163645" cy="332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600">
                  <a:solidFill>
                    <a:srgbClr val="D30F8D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Sleep</a:t>
              </a:r>
            </a:p>
          </p:txBody>
        </p:sp>
        <p:sp>
          <p:nvSpPr>
            <p:cNvPr id="192" name="TextBox 12"/>
            <p:cNvSpPr txBox="1"/>
            <p:nvPr/>
          </p:nvSpPr>
          <p:spPr>
            <a:xfrm>
              <a:off x="2231183" y="498403"/>
              <a:ext cx="2063647" cy="574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600">
                  <a:solidFill>
                    <a:srgbClr val="B6CA34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pPr>
              <a:r>
                <a:t>Relationships</a:t>
              </a:r>
            </a:p>
            <a:p>
              <a:pPr algn="ctr">
                <a:defRPr sz="1600">
                  <a:solidFill>
                    <a:srgbClr val="B6CA34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pPr>
              <a:r>
                <a:t>and Connecting</a:t>
              </a:r>
            </a:p>
          </p:txBody>
        </p:sp>
        <p:sp>
          <p:nvSpPr>
            <p:cNvPr id="193" name="TextBox 14"/>
            <p:cNvSpPr txBox="1"/>
            <p:nvPr/>
          </p:nvSpPr>
          <p:spPr>
            <a:xfrm>
              <a:off x="3416165" y="1637689"/>
              <a:ext cx="1470995" cy="574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600">
                  <a:solidFill>
                    <a:srgbClr val="1DBDBE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pPr>
              <a:r>
                <a:t>Device-free</a:t>
              </a:r>
            </a:p>
            <a:p>
              <a:pPr algn="ctr">
                <a:defRPr sz="1600">
                  <a:solidFill>
                    <a:srgbClr val="1DBDBE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pPr>
              <a:r>
                <a:t>Time</a:t>
              </a:r>
            </a:p>
          </p:txBody>
        </p:sp>
      </p:grpSp>
      <p:sp>
        <p:nvSpPr>
          <p:cNvPr id="195" name="TextBox 1"/>
          <p:cNvSpPr txBox="1"/>
          <p:nvPr/>
        </p:nvSpPr>
        <p:spPr>
          <a:xfrm>
            <a:off x="1386208" y="1821384"/>
            <a:ext cx="6386193" cy="280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  <a:r>
              <a:t>Do-BeMindful Resilience-based Recovery Programme for Early Years,</a:t>
            </a:r>
          </a:p>
          <a:p>
            <a: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Inspiring and empowering mindfulness-based activities which build a ‘Mindfulness Toolbox’ to nurture healthy habits of </a:t>
            </a: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mind and essential coping skills.</a:t>
            </a: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 </a:t>
            </a:r>
          </a:p>
        </p:txBody>
      </p:sp>
      <p:pic>
        <p:nvPicPr>
          <p:cNvPr id="19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102" y="478032"/>
            <a:ext cx="342900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extBox 3"/>
          <p:cNvSpPr txBox="1"/>
          <p:nvPr/>
        </p:nvSpPr>
        <p:spPr>
          <a:xfrm rot="16200000">
            <a:off x="12033796" y="8840062"/>
            <a:ext cx="1222844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00405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© 2021 Do-Be Limited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102" y="478032"/>
            <a:ext cx="342900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extBox 3"/>
          <p:cNvSpPr txBox="1"/>
          <p:nvPr/>
        </p:nvSpPr>
        <p:spPr>
          <a:xfrm rot="16200000">
            <a:off x="12033796" y="8840062"/>
            <a:ext cx="1222844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00405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© 2021 Do-Be Limited</a:t>
            </a:r>
          </a:p>
        </p:txBody>
      </p:sp>
      <p:pic>
        <p:nvPicPr>
          <p:cNvPr id="201" name="Screenshot 2021-04-20 at 15.27.08.png" descr="Screenshot 2021-04-20 at 15.27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7778" y="1176178"/>
            <a:ext cx="4003026" cy="5619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creenshot 2021-04-20 at 15.27.22.png" descr="Screenshot 2021-04-20 at 15.27.2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9391" y="-76447"/>
            <a:ext cx="5626102" cy="6896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Screenshot 2021-04-20 at 15.28.13.png" descr="Screenshot 2021-04-20 at 15.28.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04200" y="5938458"/>
            <a:ext cx="4366904" cy="5983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creenshot 2021-04-20 at 15.28.21.png" descr="Screenshot 2021-04-20 at 15.28.2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16846" y="-779287"/>
            <a:ext cx="5012088" cy="6527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creenshot 2021-04-20 at 15.27.52.png" descr="Screenshot 2021-04-20 at 15.27.5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10570" y="5070585"/>
            <a:ext cx="3644534" cy="5147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Screenshot 2021-04-20 at 15.27.39.png" descr="Screenshot 2021-04-20 at 15.27.3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7519" y="4993501"/>
            <a:ext cx="3644534" cy="5084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Double-click to edit"/>
          <p:cNvSpPr txBox="1"/>
          <p:nvPr>
            <p:ph type="title"/>
          </p:nvPr>
        </p:nvSpPr>
        <p:spPr>
          <a:xfrm>
            <a:off x="891024" y="517515"/>
            <a:ext cx="11178303" cy="187880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Double-click to edit"/>
          <p:cNvSpPr txBox="1"/>
          <p:nvPr>
            <p:ph type="body" idx="1"/>
          </p:nvPr>
        </p:nvSpPr>
        <p:spPr>
          <a:xfrm>
            <a:off x="891024" y="2587567"/>
            <a:ext cx="11178303" cy="616742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0" name="RBR Activities SHANARRI.pdf" descr="RBR Activities SHANARRI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7297" y="-4638"/>
            <a:ext cx="13768594" cy="9724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Screenshot 2021-05-18 at 12.27.00.png" descr="Screenshot 2021-05-18 at 12.27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9987" y="-256887"/>
            <a:ext cx="14544059" cy="10229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creenshot 2021-05-18 at 12.27.43.png" descr="Screenshot 2021-05-18 at 12.27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2730" y="-103976"/>
            <a:ext cx="10248540" cy="14689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40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886" y="383193"/>
            <a:ext cx="3452327" cy="86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8866" y="4939307"/>
            <a:ext cx="3116218" cy="4154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06770" y="57580"/>
            <a:ext cx="2917905" cy="3890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20578" y="4985901"/>
            <a:ext cx="2839146" cy="3785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4358" y="5071481"/>
            <a:ext cx="3647382" cy="389054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Mindfulness in…"/>
          <p:cNvSpPr txBox="1"/>
          <p:nvPr/>
        </p:nvSpPr>
        <p:spPr>
          <a:xfrm>
            <a:off x="51370" y="3099777"/>
            <a:ext cx="11511564" cy="1762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1296070">
              <a:lnSpc>
                <a:spcPct val="90000"/>
              </a:lnSpc>
              <a:defRPr sz="4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  <a:p>
            <a:pPr defTabSz="1296070">
              <a:lnSpc>
                <a:spcPct val="90000"/>
              </a:lnSpc>
              <a:defRPr sz="4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Bonnybroom Nursery</a:t>
            </a:r>
          </a:p>
          <a:p>
            <a:pPr defTabSz="1296070">
              <a:lnSpc>
                <a:spcPct val="90000"/>
              </a:lnSpc>
              <a:defRPr sz="4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cmclauchlan@bonnybroom-nursery.glasgow.sch.uk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55012" y="1274075"/>
            <a:ext cx="5402239" cy="2900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Double-click to edit"/>
          <p:cNvSpPr txBox="1"/>
          <p:nvPr>
            <p:ph type="title"/>
          </p:nvPr>
        </p:nvSpPr>
        <p:spPr>
          <a:xfrm>
            <a:off x="891024" y="517515"/>
            <a:ext cx="11178303" cy="187880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Double-click to edit"/>
          <p:cNvSpPr txBox="1"/>
          <p:nvPr>
            <p:ph type="body" idx="1"/>
          </p:nvPr>
        </p:nvSpPr>
        <p:spPr>
          <a:xfrm>
            <a:off x="891024" y="2587567"/>
            <a:ext cx="11178303" cy="616742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7" name="A4 resilience staff 4 signs.pdf" descr="A4 resilience staff 4 sign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38" y="-664064"/>
            <a:ext cx="12887523" cy="18805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40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056" y="404704"/>
            <a:ext cx="11803361" cy="9315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V="1" rot="16622148">
            <a:off x="9198374" y="3777377"/>
            <a:ext cx="1877476" cy="1402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1886" y="383193"/>
            <a:ext cx="3452327" cy="86858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Do-BeMindful - Facebook…"/>
          <p:cNvSpPr txBox="1"/>
          <p:nvPr/>
        </p:nvSpPr>
        <p:spPr>
          <a:xfrm>
            <a:off x="148838" y="1294130"/>
            <a:ext cx="10087551" cy="230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</a:p>
          <a:p>
            <a:pPr>
              <a:defRPr b="1" sz="3600">
                <a:solidFill>
                  <a:srgbClr val="F384AC"/>
                </a:solidFill>
              </a:defRPr>
            </a:pPr>
            <a:r>
              <a:t>Questions?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457200">
              <a:defRPr sz="3000">
                <a:solidFill>
                  <a:srgbClr val="FFFFFF"/>
                </a:solidFill>
              </a:defRPr>
            </a:pPr>
            <a:r>
              <a:t>Do-BeMindful - Facebook </a:t>
            </a:r>
          </a:p>
          <a:p>
            <a:pPr defTabSz="457200">
              <a:defRPr sz="3000">
                <a:solidFill>
                  <a:srgbClr val="FFFFFF"/>
                </a:solidFill>
              </a:defRPr>
            </a:pPr>
            <a:r>
              <a:t>@dobelou - twitter </a:t>
            </a:r>
          </a:p>
          <a:p>
            <a:pPr defTabSz="457200">
              <a:defRPr sz="3000">
                <a:solidFill>
                  <a:srgbClr val="FFFFFF"/>
                </a:solidFill>
              </a:defRPr>
            </a:pPr>
            <a:r>
              <a:t>louise@do-bemindful.com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reenshot 2021-01-25 at 12.09.28.png" descr="Screenshot 2021-01-25 at 12.09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9610" y="-48598"/>
            <a:ext cx="17392491" cy="9812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7433" y="2926407"/>
            <a:ext cx="5259362" cy="678909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extBox 1"/>
          <p:cNvSpPr txBox="1"/>
          <p:nvPr/>
        </p:nvSpPr>
        <p:spPr>
          <a:xfrm>
            <a:off x="1386207" y="1774916"/>
            <a:ext cx="4693048" cy="48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lvl1pPr>
          </a:lstStyle>
          <a:p>
            <a:pPr/>
            <a:r>
              <a:t>What is Mindfulness?</a:t>
            </a:r>
          </a:p>
        </p:txBody>
      </p:sp>
      <p:pic>
        <p:nvPicPr>
          <p:cNvPr id="12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102" y="478032"/>
            <a:ext cx="342900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10"/>
          <p:cNvSpPr txBox="1"/>
          <p:nvPr/>
        </p:nvSpPr>
        <p:spPr>
          <a:xfrm rot="16200000">
            <a:off x="12033796" y="8840062"/>
            <a:ext cx="1222845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00405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© 2021 Do-Be Limited</a:t>
            </a:r>
          </a:p>
        </p:txBody>
      </p:sp>
      <p:grpSp>
        <p:nvGrpSpPr>
          <p:cNvPr id="128" name="Group 14"/>
          <p:cNvGrpSpPr/>
          <p:nvPr/>
        </p:nvGrpSpPr>
        <p:grpSpPr>
          <a:xfrm>
            <a:off x="6052938" y="2754201"/>
            <a:ext cx="5808725" cy="2126037"/>
            <a:chOff x="0" y="0"/>
            <a:chExt cx="5808723" cy="2126036"/>
          </a:xfrm>
        </p:grpSpPr>
        <p:sp>
          <p:nvSpPr>
            <p:cNvPr id="125" name="TextBox 12"/>
            <p:cNvSpPr txBox="1"/>
            <p:nvPr/>
          </p:nvSpPr>
          <p:spPr>
            <a:xfrm>
              <a:off x="368867" y="78800"/>
              <a:ext cx="5439857" cy="2047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Mindfulness means paying attention</a:t>
              </a:r>
            </a:p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in a particular way: on purpose,</a:t>
              </a:r>
            </a:p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in the present moment, and</a:t>
              </a:r>
            </a:p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non-judgementally.</a:t>
              </a:r>
            </a:p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</a:p>
            <a:p>
              <a:pPr algn="ctr">
                <a:defRPr sz="1200">
                  <a:solidFill>
                    <a:srgbClr val="004054"/>
                  </a:solidFill>
                  <a:latin typeface="Filson Pro Regular"/>
                  <a:ea typeface="Filson Pro Regular"/>
                  <a:cs typeface="Filson Pro Regular"/>
                  <a:sym typeface="Filson Pro Regular"/>
                </a:defRPr>
              </a:pPr>
              <a:r>
                <a:t>Jon Kabat Zinn</a:t>
              </a:r>
            </a:p>
          </p:txBody>
        </p:sp>
        <p:sp>
          <p:nvSpPr>
            <p:cNvPr id="126" name="TextBox 5"/>
            <p:cNvSpPr txBox="1"/>
            <p:nvPr/>
          </p:nvSpPr>
          <p:spPr>
            <a:xfrm>
              <a:off x="-1" y="0"/>
              <a:ext cx="453212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6000">
                  <a:solidFill>
                    <a:srgbClr val="D30F8D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“</a:t>
              </a:r>
            </a:p>
          </p:txBody>
        </p:sp>
        <p:sp>
          <p:nvSpPr>
            <p:cNvPr id="127" name="TextBox 6"/>
            <p:cNvSpPr txBox="1"/>
            <p:nvPr/>
          </p:nvSpPr>
          <p:spPr>
            <a:xfrm>
              <a:off x="4497963" y="1094460"/>
              <a:ext cx="441792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6000">
                  <a:solidFill>
                    <a:srgbClr val="D30F8D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”</a:t>
              </a:r>
            </a:p>
          </p:txBody>
        </p:sp>
      </p:grpSp>
      <p:grpSp>
        <p:nvGrpSpPr>
          <p:cNvPr id="132" name="Group 15"/>
          <p:cNvGrpSpPr/>
          <p:nvPr/>
        </p:nvGrpSpPr>
        <p:grpSpPr>
          <a:xfrm>
            <a:off x="6691575" y="6227045"/>
            <a:ext cx="4519683" cy="1769867"/>
            <a:chOff x="0" y="0"/>
            <a:chExt cx="4519682" cy="1769866"/>
          </a:xfrm>
        </p:grpSpPr>
        <p:sp>
          <p:nvSpPr>
            <p:cNvPr id="129" name="TextBox 11"/>
            <p:cNvSpPr txBox="1"/>
            <p:nvPr/>
          </p:nvSpPr>
          <p:spPr>
            <a:xfrm>
              <a:off x="56004" y="78229"/>
              <a:ext cx="4463679" cy="169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Mindfulness isn’t difficult,</a:t>
              </a:r>
            </a:p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we just need to remember</a:t>
              </a:r>
            </a:p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to do it.</a:t>
              </a:r>
            </a:p>
            <a:p>
              <a:pPr algn="ctr">
                <a:defRPr sz="2300">
                  <a:solidFill>
                    <a:srgbClr val="004054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pPr>
            </a:p>
            <a:p>
              <a:pPr algn="ctr">
                <a:defRPr sz="1200">
                  <a:solidFill>
                    <a:srgbClr val="004054"/>
                  </a:solidFill>
                  <a:latin typeface="Filson Pro Regular"/>
                  <a:ea typeface="Filson Pro Regular"/>
                  <a:cs typeface="Filson Pro Regular"/>
                  <a:sym typeface="Filson Pro Regular"/>
                </a:defRPr>
              </a:pPr>
              <a:r>
                <a:t>Sharon Salzberg</a:t>
              </a:r>
            </a:p>
          </p:txBody>
        </p:sp>
        <p:sp>
          <p:nvSpPr>
            <p:cNvPr id="130" name="TextBox 7"/>
            <p:cNvSpPr txBox="1"/>
            <p:nvPr/>
          </p:nvSpPr>
          <p:spPr>
            <a:xfrm>
              <a:off x="0" y="-1"/>
              <a:ext cx="453212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6000">
                  <a:solidFill>
                    <a:srgbClr val="D30F8D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“</a:t>
              </a:r>
            </a:p>
          </p:txBody>
        </p:sp>
        <p:sp>
          <p:nvSpPr>
            <p:cNvPr id="131" name="TextBox 9"/>
            <p:cNvSpPr txBox="1"/>
            <p:nvPr/>
          </p:nvSpPr>
          <p:spPr>
            <a:xfrm>
              <a:off x="2840159" y="728830"/>
              <a:ext cx="441792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6000">
                  <a:solidFill>
                    <a:srgbClr val="D30F8D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”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3829" y="3450147"/>
            <a:ext cx="5963555" cy="626535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1"/>
          <p:cNvSpPr txBox="1"/>
          <p:nvPr/>
        </p:nvSpPr>
        <p:spPr>
          <a:xfrm>
            <a:off x="1386209" y="1774916"/>
            <a:ext cx="9415769" cy="538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  <a:r>
              <a:t>Why Mindfulness?</a:t>
            </a:r>
          </a:p>
          <a:p>
            <a:pPr>
              <a:defRPr b="1" sz="2800">
                <a:solidFill>
                  <a:srgbClr val="0082A5"/>
                </a:solidFill>
                <a:latin typeface="Filson Pro Book"/>
                <a:ea typeface="Filson Pro Book"/>
                <a:cs typeface="Filson Pro Book"/>
                <a:sym typeface="Filson Pro Book"/>
              </a:defRPr>
            </a:pP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Anxiety, stress and depression have never before been so prevalent in both adults and young people. Research shows that poor mental health negatively impacts on attainment and life chances. </a:t>
            </a: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Early intervention and prevention strategies are </a:t>
            </a: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key to minimizing the prevalence and severity </a:t>
            </a: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of poor mental health. </a:t>
            </a: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Mindfulness is one evidence-based intervention </a:t>
            </a: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that can benefit both adults' and childrens’ </a:t>
            </a: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mental health and emotional wellbeing. </a:t>
            </a:r>
          </a:p>
        </p:txBody>
      </p:sp>
      <p:pic>
        <p:nvPicPr>
          <p:cNvPr id="13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102" y="478032"/>
            <a:ext cx="342900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xtBox 8"/>
          <p:cNvSpPr txBox="1"/>
          <p:nvPr/>
        </p:nvSpPr>
        <p:spPr>
          <a:xfrm rot="16200000">
            <a:off x="12033797" y="8840062"/>
            <a:ext cx="1222844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00405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© 2021 Do-Be Limited</a:t>
            </a:r>
          </a:p>
        </p:txBody>
      </p:sp>
      <p:grpSp>
        <p:nvGrpSpPr>
          <p:cNvPr id="141" name="Group 11"/>
          <p:cNvGrpSpPr/>
          <p:nvPr/>
        </p:nvGrpSpPr>
        <p:grpSpPr>
          <a:xfrm>
            <a:off x="5419740" y="497401"/>
            <a:ext cx="6304943" cy="1515700"/>
            <a:chOff x="0" y="0"/>
            <a:chExt cx="6304941" cy="1515698"/>
          </a:xfrm>
        </p:grpSpPr>
        <p:sp>
          <p:nvSpPr>
            <p:cNvPr id="138" name="TextBox 7"/>
            <p:cNvSpPr txBox="1"/>
            <p:nvPr/>
          </p:nvSpPr>
          <p:spPr>
            <a:xfrm>
              <a:off x="68525" y="179662"/>
              <a:ext cx="6236418" cy="1336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Mindfulness has a way of befriending</a:t>
              </a:r>
            </a:p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Ourselves and our experience.</a:t>
              </a:r>
            </a:p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</a:p>
            <a:p>
              <a:pPr algn="ctr">
                <a:defRPr sz="1200">
                  <a:solidFill>
                    <a:srgbClr val="004054"/>
                  </a:solidFill>
                  <a:latin typeface="Filson Pro Regular"/>
                  <a:ea typeface="Filson Pro Regular"/>
                  <a:cs typeface="Filson Pro Regular"/>
                  <a:sym typeface="Filson Pro Regular"/>
                </a:defRPr>
              </a:pPr>
              <a:r>
                <a:t>Jon Kabat-Zinn</a:t>
              </a:r>
            </a:p>
          </p:txBody>
        </p:sp>
        <p:sp>
          <p:nvSpPr>
            <p:cNvPr id="139" name="TextBox 9"/>
            <p:cNvSpPr txBox="1"/>
            <p:nvPr/>
          </p:nvSpPr>
          <p:spPr>
            <a:xfrm>
              <a:off x="0" y="-1"/>
              <a:ext cx="441791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b="1" sz="6000">
                  <a:solidFill>
                    <a:srgbClr val="D30F8D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lvl1pPr>
            </a:lstStyle>
            <a:p>
              <a:pPr/>
              <a:r>
                <a:t>“</a:t>
              </a:r>
            </a:p>
          </p:txBody>
        </p:sp>
        <p:sp>
          <p:nvSpPr>
            <p:cNvPr id="140" name="TextBox 10"/>
            <p:cNvSpPr txBox="1"/>
            <p:nvPr/>
          </p:nvSpPr>
          <p:spPr>
            <a:xfrm>
              <a:off x="5351479" y="452902"/>
              <a:ext cx="441791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b="1" sz="6000">
                  <a:solidFill>
                    <a:srgbClr val="D30F8D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lvl1pPr>
            </a:lstStyle>
            <a:p>
              <a:pPr/>
              <a:r>
                <a:t>”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886" y="383193"/>
            <a:ext cx="3452327" cy="86858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xtBox 4"/>
          <p:cNvSpPr txBox="1"/>
          <p:nvPr/>
        </p:nvSpPr>
        <p:spPr>
          <a:xfrm>
            <a:off x="16194" y="1946655"/>
            <a:ext cx="6426056" cy="1143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384A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Why I got into Mindfulness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7075" y="1539784"/>
            <a:ext cx="6477003" cy="6400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102" y="478032"/>
            <a:ext cx="342900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extBox 29"/>
          <p:cNvSpPr txBox="1"/>
          <p:nvPr/>
        </p:nvSpPr>
        <p:spPr>
          <a:xfrm rot="16200000">
            <a:off x="12033796" y="8840062"/>
            <a:ext cx="1222845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00405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© 2021 Do-Be Limited</a:t>
            </a:r>
          </a:p>
        </p:txBody>
      </p:sp>
      <p:sp>
        <p:nvSpPr>
          <p:cNvPr id="149" name="TextBox 30"/>
          <p:cNvSpPr txBox="1"/>
          <p:nvPr/>
        </p:nvSpPr>
        <p:spPr>
          <a:xfrm>
            <a:off x="1386208" y="1774916"/>
            <a:ext cx="4351402" cy="6517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  <a:r>
              <a:t>Benefits</a:t>
            </a:r>
          </a:p>
          <a:p>
            <a: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</a:p>
          <a:p>
            <a:pPr>
              <a:defRPr b="1" sz="2000">
                <a:solidFill>
                  <a:srgbClr val="D30F8D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  <a:r>
              <a:t>Adults</a:t>
            </a:r>
          </a:p>
          <a:p>
            <a:pPr marL="342900" indent="-342900">
              <a:buSzPct val="100000"/>
              <a:buFont typeface="Arial"/>
              <a:buChar char="•"/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Improves attention/ concentration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Lessens reactivity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Improves depression/anxiety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Improves self-compassion and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FFFFFF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compassion for others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Builds resilience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  <a:p>
            <a:pPr>
              <a:defRPr b="1" sz="2000">
                <a:solidFill>
                  <a:srgbClr val="D30F8D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  <a:r>
              <a:t>Young</a:t>
            </a:r>
            <a:r>
              <a:rPr>
                <a:solidFill>
                  <a:srgbClr val="004054"/>
                </a:solidFill>
              </a:rPr>
              <a:t> </a:t>
            </a:r>
            <a:r>
              <a:t>Adults</a:t>
            </a:r>
          </a:p>
          <a:p>
            <a:pPr marL="342900" indent="-342900">
              <a:buSzPct val="100000"/>
              <a:buFont typeface="Arial"/>
              <a:buChar char="•"/>
              <a:defRPr sz="1800">
                <a:solidFill>
                  <a:srgbClr val="004054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Improves attention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Improves self-regulation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Improves skills like compassion, 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FFFFFF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kindness and empathy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8" descr="Picture 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5700" y="3033790"/>
            <a:ext cx="8102600" cy="538480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Box 1"/>
          <p:cNvSpPr txBox="1"/>
          <p:nvPr/>
        </p:nvSpPr>
        <p:spPr>
          <a:xfrm>
            <a:off x="1386208" y="1774916"/>
            <a:ext cx="10064114" cy="48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lvl1pPr>
          </a:lstStyle>
          <a:p>
            <a:pPr/>
            <a:r>
              <a:t>Science - what happens in our brains</a:t>
            </a:r>
          </a:p>
        </p:txBody>
      </p:sp>
      <p:pic>
        <p:nvPicPr>
          <p:cNvPr id="15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102" y="478032"/>
            <a:ext cx="342900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riangle 35"/>
          <p:cNvSpPr/>
          <p:nvPr/>
        </p:nvSpPr>
        <p:spPr>
          <a:xfrm rot="10800000">
            <a:off x="3747398" y="3443397"/>
            <a:ext cx="214880" cy="525261"/>
          </a:xfrm>
          <a:prstGeom prst="triangle">
            <a:avLst/>
          </a:prstGeom>
          <a:solidFill>
            <a:srgbClr val="F284A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55" name="Rounded Rectangle 31"/>
          <p:cNvSpPr/>
          <p:nvPr/>
        </p:nvSpPr>
        <p:spPr>
          <a:xfrm>
            <a:off x="2875944" y="2726038"/>
            <a:ext cx="1957785" cy="875126"/>
          </a:xfrm>
          <a:prstGeom prst="roundRect">
            <a:avLst>
              <a:gd name="adj" fmla="val 16667"/>
            </a:avLst>
          </a:prstGeom>
          <a:solidFill>
            <a:srgbClr val="F284A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56" name="TextBox 7"/>
          <p:cNvSpPr txBox="1"/>
          <p:nvPr/>
        </p:nvSpPr>
        <p:spPr>
          <a:xfrm>
            <a:off x="2875944" y="2830902"/>
            <a:ext cx="1957785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800">
                <a:solidFill>
                  <a:srgbClr val="FFFFFF"/>
                </a:solidFill>
                <a:latin typeface="Filson Pro Medium"/>
                <a:ea typeface="Filson Pro Medium"/>
                <a:cs typeface="Filson Pro Medium"/>
                <a:sym typeface="Filson Pro Medium"/>
              </a:defRPr>
            </a:pPr>
            <a:r>
              <a:t>Smart part</a:t>
            </a:r>
          </a:p>
          <a:p>
            <a:pPr algn="ctr">
              <a:defRPr sz="1800">
                <a:solidFill>
                  <a:srgbClr val="FFFFFF"/>
                </a:solidFill>
                <a:latin typeface="Filson Pro Medium"/>
                <a:ea typeface="Filson Pro Medium"/>
                <a:cs typeface="Filson Pro Medium"/>
                <a:sym typeface="Filson Pro Medium"/>
              </a:defRPr>
            </a:pPr>
            <a:r>
              <a:t>of our brains</a:t>
            </a:r>
          </a:p>
        </p:txBody>
      </p:sp>
      <p:sp>
        <p:nvSpPr>
          <p:cNvPr id="157" name="Triangle 36"/>
          <p:cNvSpPr/>
          <p:nvPr/>
        </p:nvSpPr>
        <p:spPr>
          <a:xfrm>
            <a:off x="8515219" y="8001596"/>
            <a:ext cx="214881" cy="525261"/>
          </a:xfrm>
          <a:prstGeom prst="triangle">
            <a:avLst/>
          </a:prstGeom>
          <a:solidFill>
            <a:srgbClr val="75A7B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58" name="Rounded Rectangle 32"/>
          <p:cNvSpPr/>
          <p:nvPr/>
        </p:nvSpPr>
        <p:spPr>
          <a:xfrm>
            <a:off x="7587660" y="8366231"/>
            <a:ext cx="1957785" cy="875125"/>
          </a:xfrm>
          <a:prstGeom prst="roundRect">
            <a:avLst>
              <a:gd name="adj" fmla="val 16667"/>
            </a:avLst>
          </a:prstGeom>
          <a:solidFill>
            <a:srgbClr val="75A7B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59" name="TextBox 27"/>
          <p:cNvSpPr txBox="1"/>
          <p:nvPr/>
        </p:nvSpPr>
        <p:spPr>
          <a:xfrm>
            <a:off x="7587660" y="8471096"/>
            <a:ext cx="1957785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800">
                <a:solidFill>
                  <a:srgbClr val="FFFFFF"/>
                </a:solidFill>
                <a:latin typeface="Filson Pro Medium"/>
                <a:ea typeface="Filson Pro Medium"/>
                <a:cs typeface="Filson Pro Medium"/>
                <a:sym typeface="Filson Pro Medium"/>
              </a:defRPr>
            </a:pPr>
            <a:r>
              <a:t>Primitive part</a:t>
            </a:r>
          </a:p>
          <a:p>
            <a:pPr algn="ctr">
              <a:defRPr sz="1800">
                <a:solidFill>
                  <a:srgbClr val="FFFFFF"/>
                </a:solidFill>
                <a:latin typeface="Filson Pro Medium"/>
                <a:ea typeface="Filson Pro Medium"/>
                <a:cs typeface="Filson Pro Medium"/>
                <a:sym typeface="Filson Pro Medium"/>
              </a:defRPr>
            </a:pPr>
            <a:r>
              <a:t>of our brains</a:t>
            </a:r>
          </a:p>
        </p:txBody>
      </p:sp>
      <p:sp>
        <p:nvSpPr>
          <p:cNvPr id="160" name="TextBox 39"/>
          <p:cNvSpPr txBox="1"/>
          <p:nvPr/>
        </p:nvSpPr>
        <p:spPr>
          <a:xfrm rot="16200000">
            <a:off x="12033797" y="8840062"/>
            <a:ext cx="1222844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00405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© 2021 Do-Be Limited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Box 1"/>
          <p:cNvSpPr txBox="1"/>
          <p:nvPr/>
        </p:nvSpPr>
        <p:spPr>
          <a:xfrm>
            <a:off x="1386208" y="1821384"/>
            <a:ext cx="10064114" cy="48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lvl1pPr>
          </a:lstStyle>
          <a:p>
            <a:pPr/>
            <a:r>
              <a:t>Short Mindful Breathing Practice</a:t>
            </a:r>
          </a:p>
        </p:txBody>
      </p:sp>
      <p:pic>
        <p:nvPicPr>
          <p:cNvPr id="16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102" y="478032"/>
            <a:ext cx="342900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Box 5"/>
          <p:cNvSpPr txBox="1"/>
          <p:nvPr/>
        </p:nvSpPr>
        <p:spPr>
          <a:xfrm rot="16200000">
            <a:off x="12033796" y="8840062"/>
            <a:ext cx="1222844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00405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© 2021 Do-Be Limited</a:t>
            </a:r>
          </a:p>
        </p:txBody>
      </p:sp>
      <p:grpSp>
        <p:nvGrpSpPr>
          <p:cNvPr id="168" name="Group 9"/>
          <p:cNvGrpSpPr/>
          <p:nvPr/>
        </p:nvGrpSpPr>
        <p:grpSpPr>
          <a:xfrm>
            <a:off x="1523601" y="3439384"/>
            <a:ext cx="7752922" cy="1871300"/>
            <a:chOff x="0" y="0"/>
            <a:chExt cx="7752920" cy="1871298"/>
          </a:xfrm>
        </p:grpSpPr>
        <p:sp>
          <p:nvSpPr>
            <p:cNvPr id="165" name="TextBox 10"/>
            <p:cNvSpPr txBox="1"/>
            <p:nvPr/>
          </p:nvSpPr>
          <p:spPr>
            <a:xfrm>
              <a:off x="411966" y="179662"/>
              <a:ext cx="7340955" cy="169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You yourself, </a:t>
              </a:r>
            </a:p>
            <a:p>
              <a:pPr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as much as anybody in the entire universe,</a:t>
              </a:r>
            </a:p>
            <a:p>
              <a:pPr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deserve your love and affection.”</a:t>
              </a:r>
            </a:p>
            <a:p>
              <a:pPr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</a:p>
            <a:p>
              <a:pPr>
                <a:defRPr sz="1200">
                  <a:solidFill>
                    <a:srgbClr val="004054"/>
                  </a:solidFill>
                  <a:latin typeface="Filson Pro Regular"/>
                  <a:ea typeface="Filson Pro Regular"/>
                  <a:cs typeface="Filson Pro Regular"/>
                  <a:sym typeface="Filson Pro Regular"/>
                </a:defRPr>
              </a:pPr>
              <a:r>
                <a:t>Buddha</a:t>
              </a:r>
            </a:p>
          </p:txBody>
        </p:sp>
        <p:sp>
          <p:nvSpPr>
            <p:cNvPr id="166" name="TextBox 11"/>
            <p:cNvSpPr txBox="1"/>
            <p:nvPr/>
          </p:nvSpPr>
          <p:spPr>
            <a:xfrm>
              <a:off x="0" y="0"/>
              <a:ext cx="520036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b="1" sz="6000">
                  <a:solidFill>
                    <a:srgbClr val="D30F8D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lvl1pPr>
            </a:lstStyle>
            <a:p>
              <a:pPr/>
              <a:r>
                <a:t>“</a:t>
              </a:r>
            </a:p>
          </p:txBody>
        </p:sp>
        <p:sp>
          <p:nvSpPr>
            <p:cNvPr id="167" name="TextBox 12"/>
            <p:cNvSpPr txBox="1"/>
            <p:nvPr/>
          </p:nvSpPr>
          <p:spPr>
            <a:xfrm>
              <a:off x="6630590" y="452902"/>
              <a:ext cx="520036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b="1" sz="6000">
                  <a:solidFill>
                    <a:srgbClr val="D30F8D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lvl1pPr>
            </a:lstStyle>
            <a:p>
              <a:pPr/>
              <a:r>
                <a:t>”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8755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8755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8755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8755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